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4"/>
  </p:notesMasterIdLst>
  <p:sldIdLst>
    <p:sldId id="257" r:id="rId3"/>
    <p:sldId id="280" r:id="rId4"/>
    <p:sldId id="259" r:id="rId5"/>
    <p:sldId id="263" r:id="rId6"/>
    <p:sldId id="261" r:id="rId7"/>
    <p:sldId id="262" r:id="rId8"/>
    <p:sldId id="279" r:id="rId9"/>
    <p:sldId id="258" r:id="rId10"/>
    <p:sldId id="281" r:id="rId11"/>
    <p:sldId id="277" r:id="rId12"/>
    <p:sldId id="282" r:id="rId13"/>
    <p:sldId id="283" r:id="rId14"/>
    <p:sldId id="284" r:id="rId15"/>
    <p:sldId id="286" r:id="rId16"/>
    <p:sldId id="265" r:id="rId17"/>
    <p:sldId id="274" r:id="rId18"/>
    <p:sldId id="275" r:id="rId19"/>
    <p:sldId id="266" r:id="rId20"/>
    <p:sldId id="260" r:id="rId21"/>
    <p:sldId id="273" r:id="rId22"/>
    <p:sldId id="287" r:id="rId2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3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0085" autoAdjust="0"/>
  </p:normalViewPr>
  <p:slideViewPr>
    <p:cSldViewPr snapToGrid="0" showGuides="1">
      <p:cViewPr>
        <p:scale>
          <a:sx n="50" d="100"/>
          <a:sy n="50" d="100"/>
        </p:scale>
        <p:origin x="-1470" y="-252"/>
      </p:cViewPr>
      <p:guideLst>
        <p:guide orient="horz" pos="2160"/>
        <p:guide orient="horz" pos="236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1AF6B-0985-4164-BAAD-B7A1185E2ED7}" type="datetimeFigureOut">
              <a:rPr lang="ko-KR" altLang="en-US" smtClean="0"/>
              <a:t>2019-11-05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4838D2-E237-4417-A8A5-92F87576E7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8343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본 파워포인트는 정치와 법 과목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단원 개인생활과 법 중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3.1.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부부간의 법률관계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미래엔 기준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에서 혼인의 성립 요건과 효력을 심화 학습하는 수업을 위해 만들어졌다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눈에 부담이 없는 파란색 배경을 이용하였고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대부분의 내용은 흰색 바탕 위에 작성하였다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그리고 깔끔한 글씨체와 표 형식을 통해 시각적 간결함을 추구하였다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학습 매체의 다양성을 위해 </a:t>
            </a:r>
            <a:r>
              <a:rPr lang="en-US" altLang="ko-K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와 학습지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교사의 설명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학생과의 상호작용을 적당히 번갈아 가며 활용하는 수업이므로 </a:t>
            </a:r>
            <a:r>
              <a:rPr lang="en-US" altLang="ko-K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의 내용에 수업 내용 전부를 담지는 않았다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altLang="ko-K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는 한 법률 조항에 담긴 많은 내용을 보기 좋게 번호로 정리하여 단계적 제시를 하여 인지 과부하를 줄이는 역할을 주로 하고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학습지는 학생들이 외워야 할 지식을 쓰게 하면서면서 자연스럽게 용어에 익숙해지도록 하고 수업의 집중력을 올리는 것을 도와준다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ko-KR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838D2-E237-4417-A8A5-92F87576E798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02591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슬라이드의 경우에는 다루는 내용이 많으므로 설명하는 번호만 진하게 표시가 되도록 슬라이드를 구성하였다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그리고 고등학생이 경험적으로 이해하기 어려운 내용이기 때문에 혈족과 인척의 개념만 명확히 알 수 있도록 혈족과 인척에 강조를 하였다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혈족과 인척의 개념은 아는 학생이 있을 것이라고 예상하므로 학생들에게 질문하여 답을 이끈다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ko-KR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838D2-E237-4417-A8A5-92F87576E798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36131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이후에 배울 이혼과 혼인 취소가 헷갈릴 수 있기 때문에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번에서 혼인 ‘당시’를 강조한다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ko-KR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838D2-E237-4417-A8A5-92F87576E798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23793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학생들이 서로의 발표에 집중할 수 있도록 하기 위해 교사가 학생의 의견을 요약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정리하여 즉각적으로 </a:t>
            </a:r>
            <a:r>
              <a:rPr lang="en-US" altLang="ko-K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화면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슬라이드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16)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 정리한다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ko-KR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838D2-E237-4417-A8A5-92F87576E798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11338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판례 결과보다는 그 결과가 나올 수 있던 배경을 더 강조할 수 있도록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피피티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애니메이션을 활용하였다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ko-KR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838D2-E237-4417-A8A5-92F87576E798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80247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 7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에서는 다음 시간에 배울 내용을 안내하고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학생들이 평가를 미리 준비를 할 수 있도록 문제의 유형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앞서 푼 </a:t>
            </a:r>
            <a:r>
              <a:rPr lang="en-US" altLang="ko-K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문제와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비슷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과 문항 수를 알려준다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그리고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페들릿을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활용하는 과제도 있음을 알린다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838D2-E237-4417-A8A5-92F87576E798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22270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마지막으로 오늘 배웠던 내용을 다시 한 번 요약하면서 수업이 학생들의 기억에 오래 남을 수 있도록 하기 위해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배운 내용이 일상생활에서 유용하게 쓰일 수 있음을 알리고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토론의 의미를 상기한다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ko-KR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838D2-E237-4417-A8A5-92F87576E798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0224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본 수업은 이전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차시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복습을 하며 선수학습 회상을 자극하는 것으로 시작한다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뒤에 있을 토론에 활용될 중요한 현대 민법의 원리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권리의 사회성과 공공성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 상기해주기 위해 빨간 색 글씨로 강조하였다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ko-KR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838D2-E237-4417-A8A5-92F87576E798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6440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838D2-E237-4417-A8A5-92F87576E798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0189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학습지에 빈칸에 해당하는 내용은 </a:t>
            </a:r>
            <a:r>
              <a:rPr lang="en-US" altLang="ko-K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화면에 간결하게 띄운다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838D2-E237-4417-A8A5-92F87576E798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0384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수업 말미에 있을 토론 주제를 본격적인 수업 내용에 들어가기 전에 흥미유발을 위해 먼저 제시한다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표로 시기와 사건을 나누어 정리하여 한눈에 사건이 들어올 수 있도록 한다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스토리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텔링을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하듯이 학생들에게 재미있게 제시한다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ko-KR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838D2-E237-4417-A8A5-92F87576E798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5720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구체적 학습목표는 학습지 상부에 명시하고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따로 같이 읽지는 않는다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다만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altLang="ko-K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 명시된 학습 할 것 세 가지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사실혼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근친혼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혼인 취소의 요건을 교사가 언급하며 학습목표와 연관 짓는다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ko-KR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838D2-E237-4417-A8A5-92F87576E798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7283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생소한 개념이더라도 한 눈에 들어올 수 있도록 하기 위해 중요한 부분은 굵은 글씨로 강조하였고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문장 간의 간격이나 문장을 바꾸는 지점도 고려하여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피피티를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구성하였다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838D2-E237-4417-A8A5-92F87576E798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65040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학생들의 이해를 돕기 위해 사실혼관계라고 볼 수 있는 학생들에게 친숙한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유튜브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커플들의 사진을 첨부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학생들의 흥미에 공감하는 교사여야 한다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ko-KR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838D2-E237-4417-A8A5-92F87576E798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72723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시간이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분임을 강조하여 학생들의 집중력을 이끈다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그리고 답을 표시할 때는 학생들이 볼 시간을 충분히 주기 위해서 느린 애니메이션 효과를 사용하였다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838D2-E237-4417-A8A5-92F87576E798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0811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DC857BDC-DA42-451E-AAF4-D4D6807DC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="" xmlns:a16="http://schemas.microsoft.com/office/drawing/2014/main" id="{4EF0A6D6-994D-4DD9-93D8-4A987EA9A9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4D0502B4-B97F-4C7E-9FD9-55353F5DE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F3AAE-B24C-4819-93EC-EA7E24989194}" type="datetime1">
              <a:rPr lang="ko-KR" altLang="en-US" smtClean="0"/>
              <a:t>2019-11-05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0FE2E3A2-AFAE-453B-B0E6-B13C686B3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EF3BD738-B138-492C-8F6C-3D66E522D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5438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E0E85250-9693-44BE-9DE3-8B11979E0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="" xmlns:a16="http://schemas.microsoft.com/office/drawing/2014/main" id="{F8A1E2C6-D326-4BE8-B14B-02E774D87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E1C49086-6613-4EF3-B75E-D69583FCB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2F0F-01D9-40C1-A4CC-E8DD79C3E5D1}" type="datetime1">
              <a:rPr lang="ko-KR" altLang="en-US" smtClean="0"/>
              <a:t>2019-11-05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6896547D-BEF1-445C-9523-C4F375042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152F411D-F87A-4D8C-9777-16AE95D32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5197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="" xmlns:a16="http://schemas.microsoft.com/office/drawing/2014/main" id="{974E8498-5E35-457F-9A66-E13FF1F9EC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="" xmlns:a16="http://schemas.microsoft.com/office/drawing/2014/main" id="{E13EE6DF-379B-4C44-ADF4-C29A9FCA5E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A8833EEA-A96E-4265-8EA4-313E10CA0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CB48-5802-427D-8B2E-C35086C45147}" type="datetime1">
              <a:rPr lang="ko-KR" altLang="en-US" smtClean="0"/>
              <a:t>2019-11-05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75F2630E-77DF-41AD-8B2F-E86F65720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E437BDC1-4533-4960-88E2-6DD671326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0220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DC857BDC-DA42-451E-AAF4-D4D6807DC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="" xmlns:a16="http://schemas.microsoft.com/office/drawing/2014/main" id="{4EF0A6D6-994D-4DD9-93D8-4A987EA9A9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4D0502B4-B97F-4C7E-9FD9-55353F5DE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827DB-1FCE-4CB5-A427-978BA71C2916}" type="datetime1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t>2019-11-05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0FE2E3A2-AFAE-453B-B0E6-B13C686B3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EF3BD738-B138-492C-8F6C-3D66E522D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pPr/>
              <a:t>‹#›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7355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C9874961-62A1-42D7-AC3D-8CC0A85EF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02BA64DE-47D0-45C2-975B-FFD8D3B71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3B2A676F-9345-426F-BE2A-15162A983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6513-503D-4CC8-985A-DB1CDA529461}" type="datetime1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t>2019-11-05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49AE440F-B2DE-4AF2-9CCD-DF3EAB0E5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B441511E-5CE7-4458-BFD5-1A4575617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pPr/>
              <a:t>‹#›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5849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D29F32DD-DE45-42A7-9B4A-A9FB06E39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3D8C1F37-211D-4467-B909-FCB0A70C8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7D0AF46E-0A11-4B81-A74B-02ECCDC6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6C7A4-A7F7-45BA-AAA6-B98476296FBF}" type="datetime1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t>2019-11-05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219980B0-0587-4C90-B9B2-71851D693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918363C3-F6F1-428A-84FC-F598B9345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pPr/>
              <a:t>‹#›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460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B67286C6-1113-45C8-B214-0864A61B5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2B80DCDC-E29D-466F-8870-FAB93962B9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="" xmlns:a16="http://schemas.microsoft.com/office/drawing/2014/main" id="{3508A761-CD75-4346-8FDB-4F9E6C72FB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B717FB97-A98B-4BC0-B74A-9AF07D163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76000-7195-4104-8A2C-541DDAE8A558}" type="datetime1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t>2019-11-05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39DDE331-5ECE-45CF-BD45-292BC762B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4244D859-C604-4461-8A08-531931516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pPr/>
              <a:t>‹#›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697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D9B691FC-C96B-483A-A999-DE80E1091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BC690495-AEFA-4F98-89A3-D4D3D39F4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="" xmlns:a16="http://schemas.microsoft.com/office/drawing/2014/main" id="{0083B319-362D-4C4C-AB0A-1C9595204F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="" xmlns:a16="http://schemas.microsoft.com/office/drawing/2014/main" id="{933806C3-DEA4-4593-9C07-1C796EDF9E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="" xmlns:a16="http://schemas.microsoft.com/office/drawing/2014/main" id="{52A8A5C5-717E-483C-8546-2D7D5AE6A5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="" xmlns:a16="http://schemas.microsoft.com/office/drawing/2014/main" id="{FD981929-1655-4A44-9709-800EF14DA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1264-9011-4E75-982C-E854AEDE68D2}" type="datetime1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t>2019-11-05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="" xmlns:a16="http://schemas.microsoft.com/office/drawing/2014/main" id="{99E96C80-C2DC-4707-98A8-1663FA167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="" xmlns:a16="http://schemas.microsoft.com/office/drawing/2014/main" id="{A75890A9-9F5A-46CD-887A-040D62C0E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pPr/>
              <a:t>‹#›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005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20230F5E-5C65-4304-A4ED-3ED5FEA7A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="" xmlns:a16="http://schemas.microsoft.com/office/drawing/2014/main" id="{FA1CAF8F-A3ED-4D63-9428-72EA889EE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F0AB1-316D-49E2-A22D-5EA68F323D8A}" type="datetime1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t>2019-11-05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="" xmlns:a16="http://schemas.microsoft.com/office/drawing/2014/main" id="{8E30C74A-3B86-48A5-8FAD-58AD9832A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="" xmlns:a16="http://schemas.microsoft.com/office/drawing/2014/main" id="{C72BF808-C7D2-4103-9ADB-C0E959274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pPr/>
              <a:t>‹#›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8419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="" xmlns:a16="http://schemas.microsoft.com/office/drawing/2014/main" id="{37D94597-DFDD-4222-92A4-002911511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7E80F-4CA1-4A37-8CF8-4813AA3F7991}" type="datetime1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t>2019-11-05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="" xmlns:a16="http://schemas.microsoft.com/office/drawing/2014/main" id="{DE8133B7-E25C-4099-97CF-B0169549D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="" xmlns:a16="http://schemas.microsoft.com/office/drawing/2014/main" id="{3B910D6B-502E-4AA3-8A6C-8878556D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pPr/>
              <a:t>‹#›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522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63D33109-CEE2-48E6-8D81-8F27D1D38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80C05D65-0BEA-4CFA-A487-574598D6D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="" xmlns:a16="http://schemas.microsoft.com/office/drawing/2014/main" id="{40BFACE6-DA32-4538-AD49-88DF7828F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C12E3B36-A86A-459A-B258-1DB83FF32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85DEB-A23F-4906-AC4A-E619545A5A55}" type="datetime1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t>2019-11-05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0E8E351D-EEB2-4430-A5D6-0FC383208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7DF7B129-18FD-47A2-92CC-895F0F95D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pPr/>
              <a:t>‹#›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7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C9874961-62A1-42D7-AC3D-8CC0A85EF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02BA64DE-47D0-45C2-975B-FFD8D3B71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3B2A676F-9345-426F-BE2A-15162A983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1353-8307-4969-8D0F-3FD03AD9F193}" type="datetime1">
              <a:rPr lang="ko-KR" altLang="en-US" smtClean="0"/>
              <a:t>2019-11-05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49AE440F-B2DE-4AF2-9CCD-DF3EAB0E5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B441511E-5CE7-4458-BFD5-1A4575617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16563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687CC14A-C8F6-4406-898C-F60717403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="" xmlns:a16="http://schemas.microsoft.com/office/drawing/2014/main" id="{8AA2CBC3-EA60-413D-B347-2A4DD040E2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="" xmlns:a16="http://schemas.microsoft.com/office/drawing/2014/main" id="{912D0C81-3B7B-48E7-A6DD-8F410EEAB0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EF92FCED-6F48-4568-A7ED-196597238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49942-9944-4440-AE1C-4A68E35F8646}" type="datetime1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t>2019-11-05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9C1D9BA3-5FF1-4F14-A80A-191041EE0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702B33B4-4EE5-44E1-98E9-D33C83615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pPr/>
              <a:t>‹#›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6672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E0E85250-9693-44BE-9DE3-8B11979E0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="" xmlns:a16="http://schemas.microsoft.com/office/drawing/2014/main" id="{F8A1E2C6-D326-4BE8-B14B-02E774D87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E1C49086-6613-4EF3-B75E-D69583FCB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98DC-4E3D-4B6D-9F6E-9EF561F1B5C4}" type="datetime1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t>2019-11-05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6896547D-BEF1-445C-9523-C4F375042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152F411D-F87A-4D8C-9777-16AE95D32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pPr/>
              <a:t>‹#›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8707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="" xmlns:a16="http://schemas.microsoft.com/office/drawing/2014/main" id="{974E8498-5E35-457F-9A66-E13FF1F9EC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="" xmlns:a16="http://schemas.microsoft.com/office/drawing/2014/main" id="{E13EE6DF-379B-4C44-ADF4-C29A9FCA5E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A8833EEA-A96E-4265-8EA4-313E10CA0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1EF6-AF44-43C0-8535-4C41F8D5FC4B}" type="datetime1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t>2019-11-05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75F2630E-77DF-41AD-8B2F-E86F65720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E437BDC1-4533-4960-88E2-6DD671326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pPr/>
              <a:t>‹#›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273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D29F32DD-DE45-42A7-9B4A-A9FB06E39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3D8C1F37-211D-4467-B909-FCB0A70C8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7D0AF46E-0A11-4B81-A74B-02ECCDC6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03077-F5D1-4ED2-B11C-B6B6168C9910}" type="datetime1">
              <a:rPr lang="ko-KR" altLang="en-US" smtClean="0"/>
              <a:t>2019-11-05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219980B0-0587-4C90-B9B2-71851D693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918363C3-F6F1-428A-84FC-F598B9345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3247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B67286C6-1113-45C8-B214-0864A61B5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2B80DCDC-E29D-466F-8870-FAB93962B9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="" xmlns:a16="http://schemas.microsoft.com/office/drawing/2014/main" id="{3508A761-CD75-4346-8FDB-4F9E6C72FB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B717FB97-A98B-4BC0-B74A-9AF07D163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418EA-0BF2-4943-88F3-B5E2F6808395}" type="datetime1">
              <a:rPr lang="ko-KR" altLang="en-US" smtClean="0"/>
              <a:t>2019-11-05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39DDE331-5ECE-45CF-BD45-292BC762B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4244D859-C604-4461-8A08-531931516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738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D9B691FC-C96B-483A-A999-DE80E1091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BC690495-AEFA-4F98-89A3-D4D3D39F4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="" xmlns:a16="http://schemas.microsoft.com/office/drawing/2014/main" id="{0083B319-362D-4C4C-AB0A-1C9595204F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="" xmlns:a16="http://schemas.microsoft.com/office/drawing/2014/main" id="{933806C3-DEA4-4593-9C07-1C796EDF9E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="" xmlns:a16="http://schemas.microsoft.com/office/drawing/2014/main" id="{52A8A5C5-717E-483C-8546-2D7D5AE6A5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="" xmlns:a16="http://schemas.microsoft.com/office/drawing/2014/main" id="{FD981929-1655-4A44-9709-800EF14DA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459BF-EA0B-4716-BBFA-D4065A640F7B}" type="datetime1">
              <a:rPr lang="ko-KR" altLang="en-US" smtClean="0"/>
              <a:t>2019-11-05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="" xmlns:a16="http://schemas.microsoft.com/office/drawing/2014/main" id="{99E96C80-C2DC-4707-98A8-1663FA167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="" xmlns:a16="http://schemas.microsoft.com/office/drawing/2014/main" id="{A75890A9-9F5A-46CD-887A-040D62C0E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6923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20230F5E-5C65-4304-A4ED-3ED5FEA7A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="" xmlns:a16="http://schemas.microsoft.com/office/drawing/2014/main" id="{FA1CAF8F-A3ED-4D63-9428-72EA889EE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9DE-20A7-4DBE-BEA8-CBE051AABAB4}" type="datetime1">
              <a:rPr lang="ko-KR" altLang="en-US" smtClean="0"/>
              <a:t>2019-11-05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="" xmlns:a16="http://schemas.microsoft.com/office/drawing/2014/main" id="{8E30C74A-3B86-48A5-8FAD-58AD9832A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="" xmlns:a16="http://schemas.microsoft.com/office/drawing/2014/main" id="{C72BF808-C7D2-4103-9ADB-C0E959274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4535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="" xmlns:a16="http://schemas.microsoft.com/office/drawing/2014/main" id="{37D94597-DFDD-4222-92A4-002911511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A6D4A-68B7-4B6F-91D6-5ABC8B9D1C22}" type="datetime1">
              <a:rPr lang="ko-KR" altLang="en-US" smtClean="0"/>
              <a:t>2019-11-05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="" xmlns:a16="http://schemas.microsoft.com/office/drawing/2014/main" id="{DE8133B7-E25C-4099-97CF-B0169549D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="" xmlns:a16="http://schemas.microsoft.com/office/drawing/2014/main" id="{3B910D6B-502E-4AA3-8A6C-8878556D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4206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63D33109-CEE2-48E6-8D81-8F27D1D38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80C05D65-0BEA-4CFA-A487-574598D6D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="" xmlns:a16="http://schemas.microsoft.com/office/drawing/2014/main" id="{40BFACE6-DA32-4538-AD49-88DF7828F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C12E3B36-A86A-459A-B258-1DB83FF32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4438-EAA2-4AA5-BA0C-FAD604EC1AF0}" type="datetime1">
              <a:rPr lang="ko-KR" altLang="en-US" smtClean="0"/>
              <a:t>2019-11-05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0E8E351D-EEB2-4430-A5D6-0FC383208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7DF7B129-18FD-47A2-92CC-895F0F95D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7752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687CC14A-C8F6-4406-898C-F60717403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="" xmlns:a16="http://schemas.microsoft.com/office/drawing/2014/main" id="{8AA2CBC3-EA60-413D-B347-2A4DD040E2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="" xmlns:a16="http://schemas.microsoft.com/office/drawing/2014/main" id="{912D0C81-3B7B-48E7-A6DD-8F410EEAB0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EF92FCED-6F48-4568-A7ED-196597238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76FA-ABA2-4A3F-94FD-F3E2AA869272}" type="datetime1">
              <a:rPr lang="ko-KR" altLang="en-US" smtClean="0"/>
              <a:t>2019-11-05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9C1D9BA3-5FF1-4F14-A80A-191041EE0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702B33B4-4EE5-44E1-98E9-D33C83615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0D76-A36C-4715-88AD-F73D86C097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393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="" xmlns:a16="http://schemas.microsoft.com/office/drawing/2014/main" id="{7FAEB1A6-2B4E-47A8-8563-C9FBE2F33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6496A52E-33CA-4F21-9A28-ABBCDA660C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C7D10030-A965-457E-9C33-04BB27B67A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9B1EF-1FE9-410E-A4C6-7C38A5624630}" type="datetime1">
              <a:rPr lang="ko-KR" altLang="en-US" smtClean="0"/>
              <a:t>2019-11-05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6A352D97-179B-4667-BE4E-6211BE062B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A4E0E745-7CA7-4119-A6A1-81A3F040CA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A0D76-A36C-4715-88AD-F73D86C097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3785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="" xmlns:a16="http://schemas.microsoft.com/office/drawing/2014/main" id="{7FAEB1A6-2B4E-47A8-8563-C9FBE2F33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6496A52E-33CA-4F21-9A28-ABBCDA660C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C7D10030-A965-457E-9C33-04BB27B67A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78B6F-F9FC-4BA2-8BF3-32626DD5CEAD}" type="datetime1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t>2019-11-05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6A352D97-179B-4667-BE4E-6211BE062B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A4E0E745-7CA7-4119-A6A1-81A3F040CA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A0D76-A36C-4715-88AD-F73D86C097EC}" type="slidenum">
              <a:rPr lang="ko-KR" altLang="en-US" smtClean="0">
                <a:solidFill>
                  <a:srgbClr val="3A3838">
                    <a:tint val="75000"/>
                  </a:srgbClr>
                </a:solidFill>
              </a:rPr>
              <a:pPr/>
              <a:t>‹#›</a:t>
            </a:fld>
            <a:endParaRPr lang="ko-KR" altLang="en-US">
              <a:solidFill>
                <a:srgbClr val="3A383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262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openxmlformats.org/officeDocument/2006/relationships/image" Target="../media/image6.png"/><Relationship Id="rId4" Type="http://schemas.openxmlformats.org/officeDocument/2006/relationships/image" Target="../media/image3.svg"/><Relationship Id="rId9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0" y="2028410"/>
            <a:ext cx="12192000" cy="4239867"/>
          </a:xfrm>
          <a:prstGeom prst="rect">
            <a:avLst/>
          </a:prstGeom>
          <a:solidFill>
            <a:srgbClr val="2257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0" y="662609"/>
            <a:ext cx="12192000" cy="1365802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4" name="グループ化 23"/>
          <p:cNvGrpSpPr/>
          <p:nvPr/>
        </p:nvGrpSpPr>
        <p:grpSpPr>
          <a:xfrm>
            <a:off x="385140" y="4829504"/>
            <a:ext cx="3367710" cy="1134834"/>
            <a:chOff x="556590" y="1460994"/>
            <a:chExt cx="3869636" cy="1134834"/>
          </a:xfrm>
        </p:grpSpPr>
        <p:sp>
          <p:nvSpPr>
            <p:cNvPr id="8" name="ホームベース 7"/>
            <p:cNvSpPr/>
            <p:nvPr/>
          </p:nvSpPr>
          <p:spPr>
            <a:xfrm>
              <a:off x="556590" y="1460994"/>
              <a:ext cx="3869636" cy="1134834"/>
            </a:xfrm>
            <a:prstGeom prst="homePlate">
              <a:avLst/>
            </a:prstGeom>
            <a:solidFill>
              <a:schemeClr val="bg1"/>
            </a:solidFill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795130" y="1551357"/>
              <a:ext cx="2550698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ko-KR" altLang="en-US" sz="2800" b="1" spc="-300" dirty="0" smtClean="0">
                  <a:solidFill>
                    <a:srgbClr val="1F3359"/>
                  </a:solidFill>
                </a:rPr>
                <a:t>교육학과  조영진</a:t>
              </a:r>
              <a:endParaRPr kumimoji="1" lang="en-US" altLang="ko-KR" sz="2800" b="1" spc="-300" dirty="0" smtClean="0">
                <a:solidFill>
                  <a:srgbClr val="1F3359"/>
                </a:solidFill>
              </a:endParaRPr>
            </a:p>
            <a:p>
              <a:r>
                <a:rPr kumimoji="1" lang="en-US" altLang="ja-JP" sz="2800" b="1" spc="-300" dirty="0" smtClean="0">
                  <a:solidFill>
                    <a:srgbClr val="1F3359"/>
                  </a:solidFill>
                </a:rPr>
                <a:t>2018-11572</a:t>
              </a:r>
              <a:endParaRPr kumimoji="1" lang="ja-JP" altLang="en-US" sz="2800" b="1" spc="-300" dirty="0">
                <a:solidFill>
                  <a:srgbClr val="1F3359"/>
                </a:solidFill>
              </a:endParaRPr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9204467" y="1051000"/>
            <a:ext cx="2506749" cy="550548"/>
            <a:chOff x="7797664" y="910445"/>
            <a:chExt cx="3980206" cy="874158"/>
          </a:xfrm>
        </p:grpSpPr>
        <p:grpSp>
          <p:nvGrpSpPr>
            <p:cNvPr id="20" name="グループ化 19"/>
            <p:cNvGrpSpPr/>
            <p:nvPr/>
          </p:nvGrpSpPr>
          <p:grpSpPr>
            <a:xfrm>
              <a:off x="7797664" y="910445"/>
              <a:ext cx="1022897" cy="797622"/>
              <a:chOff x="6811617" y="999956"/>
              <a:chExt cx="1022897" cy="797622"/>
            </a:xfrm>
          </p:grpSpPr>
          <p:sp>
            <p:nvSpPr>
              <p:cNvPr id="14" name="二等辺三角形 13"/>
              <p:cNvSpPr/>
              <p:nvPr/>
            </p:nvSpPr>
            <p:spPr>
              <a:xfrm>
                <a:off x="6811617" y="999956"/>
                <a:ext cx="884584" cy="762572"/>
              </a:xfrm>
              <a:prstGeom prst="triangle">
                <a:avLst/>
              </a:prstGeom>
              <a:solidFill>
                <a:srgbClr val="FFC000">
                  <a:alpha val="85000"/>
                </a:srgb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11" name="二等辺三角形 10"/>
              <p:cNvSpPr/>
              <p:nvPr/>
            </p:nvSpPr>
            <p:spPr>
              <a:xfrm>
                <a:off x="6917635" y="1007165"/>
                <a:ext cx="916879" cy="790413"/>
              </a:xfrm>
              <a:prstGeom prst="triangle">
                <a:avLst/>
              </a:prstGeom>
              <a:noFill/>
              <a:ln w="76200">
                <a:solidFill>
                  <a:srgbClr val="1F335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grpSp>
          <p:nvGrpSpPr>
            <p:cNvPr id="19" name="グループ化 18"/>
            <p:cNvGrpSpPr/>
            <p:nvPr/>
          </p:nvGrpSpPr>
          <p:grpSpPr>
            <a:xfrm>
              <a:off x="9380681" y="910445"/>
              <a:ext cx="918534" cy="874158"/>
              <a:chOff x="8132702" y="1007164"/>
              <a:chExt cx="918534" cy="874158"/>
            </a:xfrm>
          </p:grpSpPr>
          <p:sp>
            <p:nvSpPr>
              <p:cNvPr id="15" name="正方形/長方形 14"/>
              <p:cNvSpPr/>
              <p:nvPr/>
            </p:nvSpPr>
            <p:spPr>
              <a:xfrm>
                <a:off x="8132702" y="1118750"/>
                <a:ext cx="828260" cy="762572"/>
              </a:xfrm>
              <a:prstGeom prst="rect">
                <a:avLst/>
              </a:prstGeom>
              <a:solidFill>
                <a:srgbClr val="FFC000">
                  <a:alpha val="85000"/>
                </a:srgb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12" name="正方形/長方形 11"/>
              <p:cNvSpPr/>
              <p:nvPr/>
            </p:nvSpPr>
            <p:spPr>
              <a:xfrm>
                <a:off x="8236228" y="1007164"/>
                <a:ext cx="815008" cy="790413"/>
              </a:xfrm>
              <a:prstGeom prst="rect">
                <a:avLst/>
              </a:prstGeom>
              <a:noFill/>
              <a:ln w="76200">
                <a:solidFill>
                  <a:srgbClr val="1F335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grpSp>
          <p:nvGrpSpPr>
            <p:cNvPr id="18" name="グループ化 17"/>
            <p:cNvGrpSpPr/>
            <p:nvPr/>
          </p:nvGrpSpPr>
          <p:grpSpPr>
            <a:xfrm>
              <a:off x="10859336" y="910445"/>
              <a:ext cx="918534" cy="840710"/>
              <a:chOff x="9349424" y="1020404"/>
              <a:chExt cx="918534" cy="840710"/>
            </a:xfrm>
          </p:grpSpPr>
          <p:sp>
            <p:nvSpPr>
              <p:cNvPr id="16" name="五角形 15"/>
              <p:cNvSpPr/>
              <p:nvPr/>
            </p:nvSpPr>
            <p:spPr>
              <a:xfrm>
                <a:off x="9349424" y="1065882"/>
                <a:ext cx="819977" cy="795232"/>
              </a:xfrm>
              <a:prstGeom prst="pentagon">
                <a:avLst/>
              </a:prstGeom>
              <a:solidFill>
                <a:srgbClr val="FFC000">
                  <a:alpha val="85000"/>
                </a:srgb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13" name="五角形 12"/>
              <p:cNvSpPr/>
              <p:nvPr/>
            </p:nvSpPr>
            <p:spPr>
              <a:xfrm>
                <a:off x="9452950" y="1020404"/>
                <a:ext cx="815008" cy="790413"/>
              </a:xfrm>
              <a:prstGeom prst="pentagon">
                <a:avLst/>
              </a:prstGeom>
              <a:noFill/>
              <a:ln w="76200">
                <a:solidFill>
                  <a:srgbClr val="1F335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</p:grpSp>
      <p:sp>
        <p:nvSpPr>
          <p:cNvPr id="22" name="テキスト ボックス 21"/>
          <p:cNvSpPr txBox="1"/>
          <p:nvPr/>
        </p:nvSpPr>
        <p:spPr>
          <a:xfrm>
            <a:off x="728188" y="3040347"/>
            <a:ext cx="1073563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ko-KR" altLang="en-US" sz="6000" b="1" spc="-300" dirty="0" smtClean="0">
                <a:solidFill>
                  <a:schemeClr val="bg1"/>
                </a:solidFill>
              </a:rPr>
              <a:t>사실혼</a:t>
            </a:r>
            <a:r>
              <a:rPr kumimoji="1" lang="en-US" altLang="ko-KR" sz="6000" b="1" spc="-300" dirty="0" smtClean="0">
                <a:solidFill>
                  <a:schemeClr val="bg1"/>
                </a:solidFill>
              </a:rPr>
              <a:t>, </a:t>
            </a:r>
            <a:r>
              <a:rPr kumimoji="1" lang="ko-KR" altLang="en-US" sz="6000" b="1" spc="-300" dirty="0" smtClean="0">
                <a:solidFill>
                  <a:schemeClr val="bg1"/>
                </a:solidFill>
              </a:rPr>
              <a:t>근친혼</a:t>
            </a:r>
            <a:r>
              <a:rPr kumimoji="1" lang="en-US" altLang="ko-KR" sz="6000" b="1" spc="-300" dirty="0" smtClean="0">
                <a:solidFill>
                  <a:schemeClr val="bg1"/>
                </a:solidFill>
              </a:rPr>
              <a:t>, </a:t>
            </a:r>
            <a:r>
              <a:rPr kumimoji="1" lang="ko-KR" altLang="en-US" sz="6000" b="1" spc="-300" dirty="0" smtClean="0">
                <a:solidFill>
                  <a:schemeClr val="bg1"/>
                </a:solidFill>
              </a:rPr>
              <a:t>혼인 취소의 요건</a:t>
            </a:r>
            <a:endParaRPr kumimoji="1" lang="ja-JP" altLang="en-US" sz="6000" b="1" spc="-300" dirty="0">
              <a:solidFill>
                <a:schemeClr val="bg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0308694" y="5595006"/>
            <a:ext cx="1593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ko-KR" spc="-150" dirty="0" smtClean="0">
                <a:solidFill>
                  <a:schemeClr val="bg1"/>
                </a:solidFill>
                <a:latin typeface="+mn-ea"/>
              </a:rPr>
              <a:t>2019.11.05 </a:t>
            </a:r>
            <a:r>
              <a:rPr kumimoji="1" lang="ko-KR" altLang="en-US" spc="-150" dirty="0" smtClean="0">
                <a:solidFill>
                  <a:schemeClr val="bg1"/>
                </a:solidFill>
                <a:latin typeface="+mn-ea"/>
              </a:rPr>
              <a:t>제</a:t>
            </a:r>
            <a:r>
              <a:rPr kumimoji="1" lang="ko-KR" altLang="en-US" spc="-150" dirty="0">
                <a:solidFill>
                  <a:schemeClr val="bg1"/>
                </a:solidFill>
                <a:latin typeface="+mn-ea"/>
              </a:rPr>
              <a:t>작</a:t>
            </a:r>
            <a:endParaRPr kumimoji="1" lang="ja-JP" altLang="en-US" spc="-15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54568" y="6211669"/>
            <a:ext cx="640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chemeClr val="bg1"/>
                </a:solidFill>
              </a:rPr>
              <a:t>1</a:t>
            </a:r>
            <a:endParaRPr lang="ko-KR" alt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0725" y="745345"/>
            <a:ext cx="43964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/>
              <a:t>정치와 법</a:t>
            </a:r>
            <a:endParaRPr lang="en-US" altLang="ko-KR" b="1" dirty="0" smtClean="0"/>
          </a:p>
          <a:p>
            <a:endParaRPr lang="en-US" altLang="ko-KR" b="1" dirty="0" smtClean="0"/>
          </a:p>
          <a:p>
            <a:r>
              <a:rPr lang="en-US" altLang="ko-KR" b="1" dirty="0" smtClean="0"/>
              <a:t>5. </a:t>
            </a:r>
            <a:r>
              <a:rPr lang="ko-KR" altLang="en-US" b="1" dirty="0" smtClean="0"/>
              <a:t>가족 생활과 법</a:t>
            </a:r>
            <a:endParaRPr lang="en-US" altLang="ko-KR" b="1" dirty="0" smtClean="0"/>
          </a:p>
          <a:p>
            <a:r>
              <a:rPr lang="ko-KR" altLang="en-US" b="1" dirty="0" smtClean="0"/>
              <a:t>혼인의 성립 요건과 효력 심화학습 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74229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12192000" cy="1616765"/>
          </a:xfrm>
          <a:prstGeom prst="rect">
            <a:avLst/>
          </a:prstGeom>
          <a:solidFill>
            <a:srgbClr val="2257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282270" y="316503"/>
            <a:ext cx="2110410" cy="929201"/>
            <a:chOff x="556590" y="1460994"/>
            <a:chExt cx="2110410" cy="1134834"/>
          </a:xfrm>
        </p:grpSpPr>
        <p:sp>
          <p:nvSpPr>
            <p:cNvPr id="3" name="ホームベース 2"/>
            <p:cNvSpPr/>
            <p:nvPr/>
          </p:nvSpPr>
          <p:spPr>
            <a:xfrm>
              <a:off x="556590" y="1460994"/>
              <a:ext cx="2110410" cy="1134834"/>
            </a:xfrm>
            <a:prstGeom prst="homePlate">
              <a:avLst/>
            </a:prstGeom>
            <a:solidFill>
              <a:schemeClr val="bg1"/>
            </a:solidFill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795130" y="1606538"/>
              <a:ext cx="1467068" cy="7893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3600" b="1" dirty="0">
                  <a:solidFill>
                    <a:srgbClr val="1F3359"/>
                  </a:solidFill>
                </a:rPr>
                <a:t>Part </a:t>
              </a:r>
              <a:r>
                <a:rPr kumimoji="1" lang="en-US" altLang="ko-KR" sz="3600" b="1" dirty="0" smtClean="0">
                  <a:solidFill>
                    <a:srgbClr val="1F3359"/>
                  </a:solidFill>
                </a:rPr>
                <a:t>3</a:t>
              </a:r>
              <a:endParaRPr kumimoji="1" lang="ja-JP" altLang="en-US" sz="3600" b="1" dirty="0">
                <a:solidFill>
                  <a:srgbClr val="1F3359"/>
                </a:solidFill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2631220" y="316503"/>
            <a:ext cx="21467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altLang="en-US" sz="5400" b="1" spc="-300" dirty="0" smtClean="0">
                <a:solidFill>
                  <a:schemeClr val="bg1"/>
                </a:solidFill>
              </a:rPr>
              <a:t>사실혼</a:t>
            </a:r>
            <a:endParaRPr kumimoji="1" lang="ja-JP" altLang="en-US" sz="5400" b="1" spc="-300" dirty="0">
              <a:solidFill>
                <a:schemeClr val="bg1"/>
              </a:solidFill>
            </a:endParaRPr>
          </a:p>
        </p:txBody>
      </p:sp>
      <p:pic>
        <p:nvPicPr>
          <p:cNvPr id="38" name="그래픽 37" descr="새 휠체어">
            <a:extLst>
              <a:ext uri="{FF2B5EF4-FFF2-40B4-BE49-F238E27FC236}">
                <a16:creationId xmlns="" xmlns:a16="http://schemas.microsoft.com/office/drawing/2014/main" id="{BC8C8D43-F050-4A36-B0E2-EDD832CF1F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42371" y="2981960"/>
            <a:ext cx="1478280" cy="1478280"/>
          </a:xfrm>
          <a:prstGeom prst="rect">
            <a:avLst/>
          </a:prstGeom>
        </p:spPr>
      </p:pic>
      <p:pic>
        <p:nvPicPr>
          <p:cNvPr id="40" name="그래픽 39" descr="과녁">
            <a:extLst>
              <a:ext uri="{FF2B5EF4-FFF2-40B4-BE49-F238E27FC236}">
                <a16:creationId xmlns="" xmlns:a16="http://schemas.microsoft.com/office/drawing/2014/main" id="{97F51F55-635B-4FEA-B36C-7380943CC1C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318590" y="2981960"/>
            <a:ext cx="1455090" cy="1455090"/>
          </a:xfrm>
          <a:prstGeom prst="rect">
            <a:avLst/>
          </a:prstGeom>
        </p:spPr>
      </p:pic>
      <p:pic>
        <p:nvPicPr>
          <p:cNvPr id="42" name="그래픽 41" descr="수화 ">
            <a:extLst>
              <a:ext uri="{FF2B5EF4-FFF2-40B4-BE49-F238E27FC236}">
                <a16:creationId xmlns="" xmlns:a16="http://schemas.microsoft.com/office/drawing/2014/main" id="{3B16F7DF-99A7-462E-9180-E4A277C0BE6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222410" y="2799080"/>
            <a:ext cx="1803400" cy="18034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6" r="21138"/>
          <a:stretch/>
        </p:blipFill>
        <p:spPr bwMode="auto">
          <a:xfrm>
            <a:off x="282270" y="1861986"/>
            <a:ext cx="3908730" cy="4619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93" t="7263" r="29654" b="2347"/>
          <a:stretch/>
        </p:blipFill>
        <p:spPr bwMode="auto">
          <a:xfrm>
            <a:off x="4392961" y="1861986"/>
            <a:ext cx="2807939" cy="3142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99" b="14428"/>
          <a:stretch/>
        </p:blipFill>
        <p:spPr bwMode="auto">
          <a:xfrm>
            <a:off x="7429500" y="1908678"/>
            <a:ext cx="4572000" cy="3049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직사각형 7"/>
          <p:cNvSpPr/>
          <p:nvPr/>
        </p:nvSpPr>
        <p:spPr>
          <a:xfrm>
            <a:off x="4392961" y="5353734"/>
            <a:ext cx="6865589" cy="1200329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400" dirty="0" smtClean="0">
                <a:latin typeface="+mn-ea"/>
              </a:rPr>
              <a:t>동거와 부양의 의무</a:t>
            </a:r>
            <a:r>
              <a:rPr lang="en-US" altLang="ko-KR" sz="2400" dirty="0" smtClean="0">
                <a:latin typeface="+mn-ea"/>
              </a:rPr>
              <a:t>,  </a:t>
            </a:r>
            <a:r>
              <a:rPr lang="ko-KR" altLang="en-US" sz="2400" dirty="0" smtClean="0">
                <a:latin typeface="+mn-ea"/>
              </a:rPr>
              <a:t>일상 가사 대리권 </a:t>
            </a:r>
            <a:r>
              <a:rPr lang="en-US" altLang="ko-KR" sz="2400" dirty="0" smtClean="0">
                <a:latin typeface="+mn-ea"/>
              </a:rPr>
              <a:t>O</a:t>
            </a:r>
          </a:p>
          <a:p>
            <a:pPr fontAlgn="base">
              <a:lnSpc>
                <a:spcPct val="150000"/>
              </a:lnSpc>
            </a:pPr>
            <a:r>
              <a:rPr lang="en-US" altLang="ko-KR" sz="2400" dirty="0" smtClean="0">
                <a:latin typeface="+mn-ea"/>
              </a:rPr>
              <a:t>But, </a:t>
            </a:r>
            <a:r>
              <a:rPr lang="en-US" altLang="ko-KR" sz="2400" dirty="0" err="1" smtClean="0">
                <a:latin typeface="+mn-ea"/>
              </a:rPr>
              <a:t>친족관계</a:t>
            </a:r>
            <a:r>
              <a:rPr lang="en-US" altLang="ko-KR" sz="2400" dirty="0" smtClean="0">
                <a:latin typeface="+mn-ea"/>
              </a:rPr>
              <a:t>,  </a:t>
            </a:r>
            <a:r>
              <a:rPr lang="en-US" altLang="ko-KR" sz="2400" dirty="0" err="1" smtClean="0">
                <a:latin typeface="+mn-ea"/>
              </a:rPr>
              <a:t>상속권</a:t>
            </a:r>
            <a:r>
              <a:rPr lang="en-US" altLang="ko-KR" sz="2400" dirty="0" smtClean="0">
                <a:latin typeface="+mn-ea"/>
              </a:rPr>
              <a:t> X.</a:t>
            </a:r>
            <a:endParaRPr lang="en-US" altLang="ko-KR" sz="2400" dirty="0">
              <a:latin typeface="+mn-ea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1258550" y="6211669"/>
            <a:ext cx="836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/>
              <a:t>10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059214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12192000" cy="1616765"/>
          </a:xfrm>
          <a:prstGeom prst="rect">
            <a:avLst/>
          </a:prstGeom>
          <a:solidFill>
            <a:srgbClr val="2257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282270" y="316503"/>
            <a:ext cx="2110410" cy="929201"/>
            <a:chOff x="556590" y="1460994"/>
            <a:chExt cx="2110410" cy="1134834"/>
          </a:xfrm>
        </p:grpSpPr>
        <p:sp>
          <p:nvSpPr>
            <p:cNvPr id="3" name="ホームベース 2"/>
            <p:cNvSpPr/>
            <p:nvPr/>
          </p:nvSpPr>
          <p:spPr>
            <a:xfrm>
              <a:off x="556590" y="1460994"/>
              <a:ext cx="2110410" cy="1134834"/>
            </a:xfrm>
            <a:prstGeom prst="homePlate">
              <a:avLst/>
            </a:prstGeom>
            <a:solidFill>
              <a:schemeClr val="bg1"/>
            </a:solidFill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795130" y="1606538"/>
              <a:ext cx="1467068" cy="7893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3600" b="1" dirty="0">
                  <a:solidFill>
                    <a:srgbClr val="1F3359"/>
                  </a:solidFill>
                </a:rPr>
                <a:t>Part </a:t>
              </a:r>
              <a:r>
                <a:rPr kumimoji="1" lang="en-US" altLang="ko-KR" sz="3600" b="1" dirty="0" smtClean="0">
                  <a:solidFill>
                    <a:srgbClr val="1F3359"/>
                  </a:solidFill>
                </a:rPr>
                <a:t>3</a:t>
              </a:r>
              <a:endParaRPr kumimoji="1" lang="ja-JP" altLang="en-US" sz="3600" b="1" dirty="0">
                <a:solidFill>
                  <a:srgbClr val="1F3359"/>
                </a:solidFill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2631220" y="316503"/>
            <a:ext cx="21467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altLang="en-US" sz="5400" b="1" spc="-300" dirty="0" smtClean="0">
                <a:solidFill>
                  <a:schemeClr val="bg1"/>
                </a:solidFill>
              </a:rPr>
              <a:t>사실혼</a:t>
            </a:r>
            <a:endParaRPr kumimoji="1" lang="ja-JP" altLang="en-US" sz="5400" b="1" spc="-300" dirty="0">
              <a:solidFill>
                <a:schemeClr val="bg1"/>
              </a:solidFill>
            </a:endParaRPr>
          </a:p>
        </p:txBody>
      </p:sp>
      <p:pic>
        <p:nvPicPr>
          <p:cNvPr id="42" name="그래픽 41" descr="수화 ">
            <a:extLst>
              <a:ext uri="{FF2B5EF4-FFF2-40B4-BE49-F238E27FC236}">
                <a16:creationId xmlns="" xmlns:a16="http://schemas.microsoft.com/office/drawing/2014/main" id="{3B16F7DF-99A7-462E-9180-E4A277C0B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222410" y="2799080"/>
            <a:ext cx="1803400" cy="1803400"/>
          </a:xfrm>
          <a:prstGeom prst="rect">
            <a:avLst/>
          </a:prstGeom>
        </p:spPr>
      </p:pic>
      <p:sp>
        <p:nvSpPr>
          <p:cNvPr id="11" name="직사각형 10"/>
          <p:cNvSpPr/>
          <p:nvPr/>
        </p:nvSpPr>
        <p:spPr>
          <a:xfrm>
            <a:off x="252370" y="1924735"/>
            <a:ext cx="9386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sz="2400" dirty="0"/>
              <a:t>4. </a:t>
            </a:r>
            <a:r>
              <a:rPr lang="ko-KR" altLang="en-US" sz="2400" dirty="0"/>
              <a:t>다음 사례에 대한 옳은 법적 분석을 </a:t>
            </a:r>
            <a:r>
              <a:rPr lang="en-US" altLang="ko-KR" sz="2400" dirty="0"/>
              <a:t>&lt;</a:t>
            </a:r>
            <a:r>
              <a:rPr lang="ko-KR" altLang="en-US" sz="2400" dirty="0"/>
              <a:t>보기</a:t>
            </a:r>
            <a:r>
              <a:rPr lang="en-US" altLang="ko-KR" sz="2400" dirty="0"/>
              <a:t>&gt;</a:t>
            </a:r>
            <a:r>
              <a:rPr lang="ko-KR" altLang="en-US" sz="2400" dirty="0"/>
              <a:t>에서 고른 것은</a:t>
            </a:r>
            <a:r>
              <a:rPr lang="en-US" altLang="ko-KR" sz="2400" dirty="0"/>
              <a:t>?</a:t>
            </a:r>
            <a:endParaRPr lang="ko-KR" altLang="en-US" sz="2400" dirty="0"/>
          </a:p>
        </p:txBody>
      </p: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533843"/>
              </p:ext>
            </p:extLst>
          </p:nvPr>
        </p:nvGraphicFramePr>
        <p:xfrm>
          <a:off x="520810" y="2502312"/>
          <a:ext cx="10428800" cy="1791462"/>
        </p:xfrm>
        <a:graphic>
          <a:graphicData uri="http://schemas.openxmlformats.org/drawingml/2006/table">
            <a:tbl>
              <a:tblPr/>
              <a:tblGrid>
                <a:gridCol w="10428800"/>
              </a:tblGrid>
              <a:tr h="90170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* 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갑과 을은 혼인의 실질적 요건과 형식적 요건을 모두 갖추고 함께 살고 있다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.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* 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병과 정은 혼인의 실질적 요건은 갖추었지만 형식적 요건은 갖추지 못한 채 함께 살고 있다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.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347807"/>
              </p:ext>
            </p:extLst>
          </p:nvPr>
        </p:nvGraphicFramePr>
        <p:xfrm>
          <a:off x="528595" y="4463029"/>
          <a:ext cx="8834480" cy="1986534"/>
        </p:xfrm>
        <a:graphic>
          <a:graphicData uri="http://schemas.openxmlformats.org/drawingml/2006/table">
            <a:tbl>
              <a:tblPr/>
              <a:tblGrid>
                <a:gridCol w="8834480"/>
              </a:tblGrid>
              <a:tr h="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ㄱ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. </a:t>
                      </a:r>
                      <a:r>
                        <a:rPr lang="ko-KR" altLang="en-US" sz="2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갑과</a:t>
                      </a:r>
                      <a:r>
                        <a:rPr lang="ko-KR" altLang="en-US" sz="2000" kern="0" spc="0" baseline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 을</a:t>
                      </a:r>
                      <a:r>
                        <a:rPr lang="ko-KR" altLang="en-US" sz="20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사이에는 혼인으로 인한 친족 관계가 발생한다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. 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ㄴ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.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병과 정 부부가 갖추지 못한 형식적 요건은 혼인 신고를 의미한다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.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ㄷ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.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갑과 병이 사망하면 을과 정은 각각 갑과 병의 재산을 상속받는다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. 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ㄹ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.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갑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을 부부와 달리 병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정 부부간에는 일상 가사 대리권이 인정되지 않는다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. 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4197350" y="31305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9810751" y="4463029"/>
            <a:ext cx="19240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400" dirty="0"/>
              <a:t>① </a:t>
            </a:r>
            <a:r>
              <a:rPr lang="ko-KR" altLang="en-US" sz="2400" dirty="0" err="1"/>
              <a:t>ㄱ</a:t>
            </a:r>
            <a:r>
              <a:rPr lang="en-US" altLang="ko-KR" sz="2400" dirty="0"/>
              <a:t>, </a:t>
            </a:r>
            <a:r>
              <a:rPr lang="ko-KR" altLang="en-US" sz="2400" dirty="0"/>
              <a:t>ㄴ </a:t>
            </a:r>
            <a:endParaRPr lang="en-US" altLang="ko-KR" sz="2400" dirty="0" smtClean="0"/>
          </a:p>
          <a:p>
            <a:pPr fontAlgn="base"/>
            <a:r>
              <a:rPr lang="ko-KR" altLang="en-US" sz="2400" dirty="0" smtClean="0"/>
              <a:t>② </a:t>
            </a:r>
            <a:r>
              <a:rPr lang="ko-KR" altLang="en-US" sz="2400" dirty="0" err="1"/>
              <a:t>ㄱ</a:t>
            </a:r>
            <a:r>
              <a:rPr lang="en-US" altLang="ko-KR" sz="2400" dirty="0"/>
              <a:t>, </a:t>
            </a:r>
            <a:r>
              <a:rPr lang="ko-KR" altLang="en-US" sz="2400" dirty="0" err="1"/>
              <a:t>ㄷ</a:t>
            </a:r>
            <a:r>
              <a:rPr lang="ko-KR" altLang="en-US" sz="2400" dirty="0"/>
              <a:t> </a:t>
            </a:r>
            <a:endParaRPr lang="en-US" altLang="ko-KR" sz="2400" dirty="0" smtClean="0"/>
          </a:p>
          <a:p>
            <a:pPr fontAlgn="base"/>
            <a:r>
              <a:rPr lang="ko-KR" altLang="en-US" sz="2400" dirty="0" smtClean="0"/>
              <a:t>③ </a:t>
            </a:r>
            <a:r>
              <a:rPr lang="ko-KR" altLang="en-US" sz="2400" dirty="0"/>
              <a:t>ㄴ</a:t>
            </a:r>
            <a:r>
              <a:rPr lang="en-US" altLang="ko-KR" sz="2400" dirty="0"/>
              <a:t>, </a:t>
            </a:r>
            <a:r>
              <a:rPr lang="ko-KR" altLang="en-US" sz="2400" dirty="0" err="1"/>
              <a:t>ㄷ</a:t>
            </a:r>
            <a:r>
              <a:rPr lang="ko-KR" altLang="en-US" sz="2400" dirty="0"/>
              <a:t> </a:t>
            </a:r>
          </a:p>
          <a:p>
            <a:pPr fontAlgn="base"/>
            <a:r>
              <a:rPr lang="ko-KR" altLang="en-US" sz="2400" dirty="0"/>
              <a:t>④ </a:t>
            </a:r>
            <a:r>
              <a:rPr lang="ko-KR" altLang="en-US" sz="2400" dirty="0" err="1"/>
              <a:t>ㄴ</a:t>
            </a:r>
            <a:r>
              <a:rPr lang="en-US" altLang="ko-KR" sz="2400" dirty="0"/>
              <a:t>, </a:t>
            </a:r>
            <a:r>
              <a:rPr lang="ko-KR" altLang="en-US" sz="2400" dirty="0" smtClean="0"/>
              <a:t>ㄹ</a:t>
            </a:r>
            <a:endParaRPr lang="en-US" altLang="ko-KR" sz="2400" dirty="0" smtClean="0"/>
          </a:p>
          <a:p>
            <a:pPr fontAlgn="base"/>
            <a:r>
              <a:rPr lang="ko-KR" altLang="en-US" sz="2400" dirty="0" smtClean="0"/>
              <a:t>⑤ </a:t>
            </a:r>
            <a:r>
              <a:rPr lang="ko-KR" altLang="en-US" sz="2400" dirty="0" err="1"/>
              <a:t>ㄷ</a:t>
            </a:r>
            <a:r>
              <a:rPr lang="en-US" altLang="ko-KR" sz="2400" dirty="0"/>
              <a:t>, </a:t>
            </a:r>
            <a:r>
              <a:rPr lang="ko-KR" altLang="en-US" sz="2400" dirty="0"/>
              <a:t>ㄹ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163300" y="6211669"/>
            <a:ext cx="931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/>
              <a:t>11</a:t>
            </a:r>
            <a:endParaRPr lang="ko-KR" altLang="en-US" sz="36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3638" y="221642"/>
            <a:ext cx="1173480" cy="1173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11247118" y="546772"/>
            <a:ext cx="933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</a:rPr>
              <a:t>1</a:t>
            </a:r>
            <a:r>
              <a:rPr lang="ko-KR" altLang="en-US" sz="2800" dirty="0" smtClean="0">
                <a:solidFill>
                  <a:schemeClr val="bg1"/>
                </a:solidFill>
              </a:rPr>
              <a:t>분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759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12192000" cy="1616765"/>
          </a:xfrm>
          <a:prstGeom prst="rect">
            <a:avLst/>
          </a:prstGeom>
          <a:solidFill>
            <a:srgbClr val="2257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FFFF"/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282270" y="316503"/>
            <a:ext cx="2110410" cy="929201"/>
            <a:chOff x="556590" y="1460994"/>
            <a:chExt cx="2110410" cy="1134834"/>
          </a:xfrm>
        </p:grpSpPr>
        <p:sp>
          <p:nvSpPr>
            <p:cNvPr id="3" name="ホームベース 2"/>
            <p:cNvSpPr/>
            <p:nvPr/>
          </p:nvSpPr>
          <p:spPr>
            <a:xfrm>
              <a:off x="556590" y="1460994"/>
              <a:ext cx="2110410" cy="1134834"/>
            </a:xfrm>
            <a:prstGeom prst="homePlate">
              <a:avLst/>
            </a:prstGeom>
            <a:solidFill>
              <a:schemeClr val="bg1"/>
            </a:solidFill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FFFFFF"/>
                </a:solidFill>
              </a:endParaRPr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795130" y="1606538"/>
              <a:ext cx="1467068" cy="7893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3600" b="1" dirty="0">
                  <a:solidFill>
                    <a:srgbClr val="1F3359"/>
                  </a:solidFill>
                </a:rPr>
                <a:t>Part 4</a:t>
              </a:r>
              <a:endParaRPr kumimoji="1" lang="ja-JP" altLang="en-US" sz="3600" b="1" dirty="0">
                <a:solidFill>
                  <a:srgbClr val="1F3359"/>
                </a:solidFill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2631220" y="316503"/>
            <a:ext cx="79944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altLang="en-US" sz="5400" b="1" spc="-300" dirty="0" smtClean="0">
                <a:solidFill>
                  <a:srgbClr val="FFFFFF"/>
                </a:solidFill>
              </a:rPr>
              <a:t>혼인할 수 없는 친족의 범위</a:t>
            </a:r>
            <a:endParaRPr kumimoji="1" lang="ja-JP" altLang="en-US" sz="5400" b="1" spc="-300" dirty="0">
              <a:solidFill>
                <a:srgbClr val="FFFFFF"/>
              </a:solidFill>
            </a:endParaRPr>
          </a:p>
        </p:txBody>
      </p:sp>
      <p:cxnSp>
        <p:nvCxnSpPr>
          <p:cNvPr id="8" name="直線コネクタ 7"/>
          <p:cNvCxnSpPr/>
          <p:nvPr/>
        </p:nvCxnSpPr>
        <p:spPr>
          <a:xfrm flipV="1">
            <a:off x="282270" y="6626087"/>
            <a:ext cx="11909730" cy="26504"/>
          </a:xfrm>
          <a:prstGeom prst="line">
            <a:avLst/>
          </a:prstGeom>
          <a:ln w="12700">
            <a:solidFill>
              <a:srgbClr val="1F33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/>
          <p:cNvSpPr/>
          <p:nvPr/>
        </p:nvSpPr>
        <p:spPr>
          <a:xfrm>
            <a:off x="282270" y="1995785"/>
            <a:ext cx="11585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rgbClr val="3A3838"/>
                </a:solidFill>
              </a:rPr>
              <a:t>1. </a:t>
            </a:r>
            <a:r>
              <a:rPr lang="en-US" altLang="ko-KR" sz="3200" dirty="0"/>
              <a:t>8</a:t>
            </a:r>
            <a:r>
              <a:rPr lang="ko-KR" altLang="en-US" sz="3200" dirty="0"/>
              <a:t>촌 이내의 혈족 관계</a:t>
            </a:r>
          </a:p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chemeClr val="bg1">
                    <a:lumMod val="50000"/>
                  </a:schemeClr>
                </a:solidFill>
              </a:rPr>
              <a:t>2. </a:t>
            </a:r>
            <a:r>
              <a:rPr lang="en-US" altLang="ko-KR" sz="3200" dirty="0">
                <a:solidFill>
                  <a:schemeClr val="bg1">
                    <a:lumMod val="50000"/>
                  </a:schemeClr>
                </a:solidFill>
              </a:rPr>
              <a:t>6</a:t>
            </a:r>
            <a:r>
              <a:rPr lang="ko-KR" altLang="en-US" sz="3200" dirty="0">
                <a:solidFill>
                  <a:schemeClr val="bg1">
                    <a:lumMod val="50000"/>
                  </a:schemeClr>
                </a:solidFill>
              </a:rPr>
              <a:t>촌 이내 혈족의 배우자</a:t>
            </a:r>
            <a:r>
              <a:rPr lang="en-US" altLang="ko-KR" sz="32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ko-KR" altLang="en-US" sz="3200" dirty="0">
                <a:solidFill>
                  <a:schemeClr val="bg1">
                    <a:lumMod val="50000"/>
                  </a:schemeClr>
                </a:solidFill>
              </a:rPr>
              <a:t>배우자의 </a:t>
            </a:r>
            <a:r>
              <a:rPr lang="en-US" altLang="ko-KR" sz="3200" dirty="0">
                <a:solidFill>
                  <a:schemeClr val="bg1">
                    <a:lumMod val="50000"/>
                  </a:schemeClr>
                </a:solidFill>
              </a:rPr>
              <a:t>6</a:t>
            </a:r>
            <a:r>
              <a:rPr lang="ko-KR" altLang="en-US" sz="3200" dirty="0">
                <a:solidFill>
                  <a:schemeClr val="bg1">
                    <a:lumMod val="50000"/>
                  </a:schemeClr>
                </a:solidFill>
              </a:rPr>
              <a:t>촌 이내의 혈족</a:t>
            </a:r>
            <a:r>
              <a:rPr lang="en-US" altLang="ko-KR" sz="32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ko-KR" altLang="en-US" sz="3200" dirty="0">
                <a:solidFill>
                  <a:schemeClr val="bg1">
                    <a:lumMod val="50000"/>
                  </a:schemeClr>
                </a:solidFill>
              </a:rPr>
              <a:t>배우자의 </a:t>
            </a:r>
            <a:r>
              <a:rPr lang="en-US" altLang="ko-KR" sz="3200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ko-KR" altLang="en-US" sz="3200" dirty="0">
                <a:solidFill>
                  <a:schemeClr val="bg1">
                    <a:lumMod val="50000"/>
                  </a:schemeClr>
                </a:solidFill>
              </a:rPr>
              <a:t>촌 이내 혈족의 배우자인 인척이거나 이러한 인척이었던 사이에서의 혼인</a:t>
            </a:r>
          </a:p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chemeClr val="bg1">
                    <a:lumMod val="50000"/>
                  </a:schemeClr>
                </a:solidFill>
              </a:rPr>
              <a:t>3. 6</a:t>
            </a:r>
            <a:r>
              <a:rPr lang="ko-KR" altLang="en-US" sz="3200" dirty="0">
                <a:solidFill>
                  <a:schemeClr val="bg1">
                    <a:lumMod val="50000"/>
                  </a:schemeClr>
                </a:solidFill>
              </a:rPr>
              <a:t>촌 이내의 양부모계의 혈족이었던 자</a:t>
            </a:r>
            <a:r>
              <a:rPr lang="en-US" altLang="ko-KR" sz="3200" dirty="0">
                <a:solidFill>
                  <a:schemeClr val="bg1">
                    <a:lumMod val="50000"/>
                  </a:schemeClr>
                </a:solidFill>
              </a:rPr>
              <a:t>, 4</a:t>
            </a:r>
            <a:r>
              <a:rPr lang="ko-KR" altLang="en-US" sz="3200" dirty="0">
                <a:solidFill>
                  <a:schemeClr val="bg1">
                    <a:lumMod val="50000"/>
                  </a:schemeClr>
                </a:solidFill>
              </a:rPr>
              <a:t>촌 이내의 양부모계의 인척이었던 자 사이의 혼인</a:t>
            </a:r>
          </a:p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rgbClr val="3A3838"/>
                </a:solidFill>
              </a:rPr>
              <a:t> </a:t>
            </a:r>
            <a:endParaRPr lang="ko-KR" altLang="en-US" sz="3200" dirty="0">
              <a:solidFill>
                <a:srgbClr val="3A3838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201400" y="6211669"/>
            <a:ext cx="893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/>
              <a:t>12</a:t>
            </a:r>
            <a:endParaRPr lang="ko-KR" altLang="en-US" sz="3600" dirty="0"/>
          </a:p>
        </p:txBody>
      </p:sp>
      <p:sp>
        <p:nvSpPr>
          <p:cNvPr id="11" name="타원 10"/>
          <p:cNvSpPr/>
          <p:nvPr/>
        </p:nvSpPr>
        <p:spPr>
          <a:xfrm>
            <a:off x="2798610" y="1995785"/>
            <a:ext cx="1066800" cy="785515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405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12192000" cy="1616765"/>
          </a:xfrm>
          <a:prstGeom prst="rect">
            <a:avLst/>
          </a:prstGeom>
          <a:solidFill>
            <a:srgbClr val="2257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FFFF"/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282270" y="316503"/>
            <a:ext cx="2110410" cy="929201"/>
            <a:chOff x="556590" y="1460994"/>
            <a:chExt cx="2110410" cy="1134834"/>
          </a:xfrm>
        </p:grpSpPr>
        <p:sp>
          <p:nvSpPr>
            <p:cNvPr id="3" name="ホームベース 2"/>
            <p:cNvSpPr/>
            <p:nvPr/>
          </p:nvSpPr>
          <p:spPr>
            <a:xfrm>
              <a:off x="556590" y="1460994"/>
              <a:ext cx="2110410" cy="1134834"/>
            </a:xfrm>
            <a:prstGeom prst="homePlate">
              <a:avLst/>
            </a:prstGeom>
            <a:solidFill>
              <a:schemeClr val="bg1"/>
            </a:solidFill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FFFFFF"/>
                </a:solidFill>
              </a:endParaRPr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795130" y="1606538"/>
              <a:ext cx="1467068" cy="7893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3600" b="1" dirty="0">
                  <a:solidFill>
                    <a:srgbClr val="1F3359"/>
                  </a:solidFill>
                </a:rPr>
                <a:t>Part 4</a:t>
              </a:r>
              <a:endParaRPr kumimoji="1" lang="ja-JP" altLang="en-US" sz="3600" b="1" dirty="0">
                <a:solidFill>
                  <a:srgbClr val="1F3359"/>
                </a:solidFill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2631220" y="316503"/>
            <a:ext cx="79944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altLang="en-US" sz="5400" b="1" spc="-300" dirty="0" smtClean="0">
                <a:solidFill>
                  <a:srgbClr val="FFFFFF"/>
                </a:solidFill>
              </a:rPr>
              <a:t>혼인할 수 없는 친족의 범위</a:t>
            </a:r>
            <a:endParaRPr kumimoji="1" lang="ja-JP" altLang="en-US" sz="5400" b="1" spc="-300" dirty="0">
              <a:solidFill>
                <a:srgbClr val="FFFFFF"/>
              </a:solidFill>
            </a:endParaRPr>
          </a:p>
        </p:txBody>
      </p:sp>
      <p:cxnSp>
        <p:nvCxnSpPr>
          <p:cNvPr id="8" name="直線コネクタ 7"/>
          <p:cNvCxnSpPr/>
          <p:nvPr/>
        </p:nvCxnSpPr>
        <p:spPr>
          <a:xfrm flipV="1">
            <a:off x="282270" y="6626087"/>
            <a:ext cx="11909730" cy="26504"/>
          </a:xfrm>
          <a:prstGeom prst="line">
            <a:avLst/>
          </a:prstGeom>
          <a:ln w="12700">
            <a:solidFill>
              <a:srgbClr val="1F33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/>
          <p:cNvSpPr/>
          <p:nvPr/>
        </p:nvSpPr>
        <p:spPr>
          <a:xfrm>
            <a:off x="282270" y="1995785"/>
            <a:ext cx="11585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chemeClr val="bg1">
                    <a:lumMod val="50000"/>
                  </a:schemeClr>
                </a:solidFill>
              </a:rPr>
              <a:t>1. </a:t>
            </a:r>
            <a:r>
              <a:rPr lang="en-US" altLang="ko-KR" sz="3200" dirty="0">
                <a:solidFill>
                  <a:schemeClr val="bg1">
                    <a:lumMod val="50000"/>
                  </a:schemeClr>
                </a:solidFill>
              </a:rPr>
              <a:t>8</a:t>
            </a:r>
            <a:r>
              <a:rPr lang="ko-KR" altLang="en-US" sz="3200" dirty="0">
                <a:solidFill>
                  <a:schemeClr val="bg1">
                    <a:lumMod val="50000"/>
                  </a:schemeClr>
                </a:solidFill>
              </a:rPr>
              <a:t>촌 이내의 혈족 관계</a:t>
            </a:r>
          </a:p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rgbClr val="3A3838"/>
                </a:solidFill>
              </a:rPr>
              <a:t>2. </a:t>
            </a:r>
            <a:r>
              <a:rPr lang="en-US" altLang="ko-KR" sz="3200" dirty="0"/>
              <a:t>6</a:t>
            </a:r>
            <a:r>
              <a:rPr lang="ko-KR" altLang="en-US" sz="3200" dirty="0"/>
              <a:t>촌 이내 혈족의 배우자</a:t>
            </a:r>
            <a:r>
              <a:rPr lang="en-US" altLang="ko-KR" sz="3200" dirty="0"/>
              <a:t>, </a:t>
            </a:r>
            <a:r>
              <a:rPr lang="ko-KR" altLang="en-US" sz="3200" dirty="0"/>
              <a:t>배우자의 </a:t>
            </a:r>
            <a:r>
              <a:rPr lang="en-US" altLang="ko-KR" sz="3200" dirty="0"/>
              <a:t>6</a:t>
            </a:r>
            <a:r>
              <a:rPr lang="ko-KR" altLang="en-US" sz="3200" dirty="0"/>
              <a:t>촌 이내의 혈족</a:t>
            </a:r>
            <a:r>
              <a:rPr lang="en-US" altLang="ko-KR" sz="3200" dirty="0"/>
              <a:t>, </a:t>
            </a:r>
            <a:r>
              <a:rPr lang="ko-KR" altLang="en-US" sz="3200" dirty="0"/>
              <a:t>배우자의 </a:t>
            </a:r>
            <a:r>
              <a:rPr lang="en-US" altLang="ko-KR" sz="3200" dirty="0"/>
              <a:t>4</a:t>
            </a:r>
            <a:r>
              <a:rPr lang="ko-KR" altLang="en-US" sz="3200" dirty="0"/>
              <a:t>촌 이내 혈족의 배우자인 인척이거나 이러한 인척이었던 사이에서의 혼인</a:t>
            </a:r>
          </a:p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chemeClr val="bg1">
                    <a:lumMod val="50000"/>
                  </a:schemeClr>
                </a:solidFill>
              </a:rPr>
              <a:t>3. 6</a:t>
            </a:r>
            <a:r>
              <a:rPr lang="ko-KR" altLang="en-US" sz="3200" dirty="0">
                <a:solidFill>
                  <a:schemeClr val="bg1">
                    <a:lumMod val="50000"/>
                  </a:schemeClr>
                </a:solidFill>
              </a:rPr>
              <a:t>촌 이내의 양부모계의 혈족이었던 자</a:t>
            </a:r>
            <a:r>
              <a:rPr lang="en-US" altLang="ko-KR" sz="3200" dirty="0">
                <a:solidFill>
                  <a:schemeClr val="bg1">
                    <a:lumMod val="50000"/>
                  </a:schemeClr>
                </a:solidFill>
              </a:rPr>
              <a:t>, 4</a:t>
            </a:r>
            <a:r>
              <a:rPr lang="ko-KR" altLang="en-US" sz="3200" dirty="0">
                <a:solidFill>
                  <a:schemeClr val="bg1">
                    <a:lumMod val="50000"/>
                  </a:schemeClr>
                </a:solidFill>
              </a:rPr>
              <a:t>촌 이내의 양부모계의 인척이었던 자 사이의 혼인</a:t>
            </a:r>
          </a:p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rgbClr val="3A3838"/>
                </a:solidFill>
              </a:rPr>
              <a:t> </a:t>
            </a:r>
            <a:endParaRPr lang="ko-KR" altLang="en-US" sz="3200" dirty="0">
              <a:solidFill>
                <a:srgbClr val="3A3838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201400" y="6211669"/>
            <a:ext cx="893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/>
              <a:t>12</a:t>
            </a:r>
            <a:endParaRPr lang="ko-KR" altLang="en-US" sz="3600" dirty="0"/>
          </a:p>
        </p:txBody>
      </p:sp>
      <p:sp>
        <p:nvSpPr>
          <p:cNvPr id="12" name="타원 11"/>
          <p:cNvSpPr/>
          <p:nvPr/>
        </p:nvSpPr>
        <p:spPr>
          <a:xfrm>
            <a:off x="5008410" y="3481685"/>
            <a:ext cx="1066800" cy="785515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5706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12192000" cy="1616765"/>
          </a:xfrm>
          <a:prstGeom prst="rect">
            <a:avLst/>
          </a:prstGeom>
          <a:solidFill>
            <a:srgbClr val="2257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FFFF"/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282270" y="316503"/>
            <a:ext cx="2110410" cy="929201"/>
            <a:chOff x="556590" y="1460994"/>
            <a:chExt cx="2110410" cy="1134834"/>
          </a:xfrm>
        </p:grpSpPr>
        <p:sp>
          <p:nvSpPr>
            <p:cNvPr id="3" name="ホームベース 2"/>
            <p:cNvSpPr/>
            <p:nvPr/>
          </p:nvSpPr>
          <p:spPr>
            <a:xfrm>
              <a:off x="556590" y="1460994"/>
              <a:ext cx="2110410" cy="1134834"/>
            </a:xfrm>
            <a:prstGeom prst="homePlate">
              <a:avLst/>
            </a:prstGeom>
            <a:solidFill>
              <a:schemeClr val="bg1"/>
            </a:solidFill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FFFFFF"/>
                </a:solidFill>
              </a:endParaRPr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795130" y="1606538"/>
              <a:ext cx="1467068" cy="7893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3600" b="1" dirty="0">
                  <a:solidFill>
                    <a:srgbClr val="1F3359"/>
                  </a:solidFill>
                </a:rPr>
                <a:t>Part 4</a:t>
              </a:r>
              <a:endParaRPr kumimoji="1" lang="ja-JP" altLang="en-US" sz="3600" b="1" dirty="0">
                <a:solidFill>
                  <a:srgbClr val="1F3359"/>
                </a:solidFill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2631220" y="316503"/>
            <a:ext cx="79944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altLang="en-US" sz="5400" b="1" spc="-300" dirty="0" smtClean="0">
                <a:solidFill>
                  <a:srgbClr val="FFFFFF"/>
                </a:solidFill>
              </a:rPr>
              <a:t>혼인할 수 없는 친족의 범위</a:t>
            </a:r>
            <a:endParaRPr kumimoji="1" lang="ja-JP" altLang="en-US" sz="5400" b="1" spc="-300" dirty="0">
              <a:solidFill>
                <a:srgbClr val="FFFFFF"/>
              </a:solidFill>
            </a:endParaRPr>
          </a:p>
        </p:txBody>
      </p:sp>
      <p:cxnSp>
        <p:nvCxnSpPr>
          <p:cNvPr id="8" name="直線コネクタ 7"/>
          <p:cNvCxnSpPr/>
          <p:nvPr/>
        </p:nvCxnSpPr>
        <p:spPr>
          <a:xfrm flipV="1">
            <a:off x="282270" y="6626087"/>
            <a:ext cx="11909730" cy="26504"/>
          </a:xfrm>
          <a:prstGeom prst="line">
            <a:avLst/>
          </a:prstGeom>
          <a:ln w="12700">
            <a:solidFill>
              <a:srgbClr val="1F33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/>
          <p:cNvSpPr/>
          <p:nvPr/>
        </p:nvSpPr>
        <p:spPr>
          <a:xfrm>
            <a:off x="282270" y="1995785"/>
            <a:ext cx="11585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chemeClr val="bg1">
                    <a:lumMod val="50000"/>
                  </a:schemeClr>
                </a:solidFill>
              </a:rPr>
              <a:t>1. </a:t>
            </a:r>
            <a:r>
              <a:rPr lang="en-US" altLang="ko-KR" sz="3200" dirty="0">
                <a:solidFill>
                  <a:schemeClr val="bg1">
                    <a:lumMod val="50000"/>
                  </a:schemeClr>
                </a:solidFill>
              </a:rPr>
              <a:t>8</a:t>
            </a:r>
            <a:r>
              <a:rPr lang="ko-KR" altLang="en-US" sz="3200" dirty="0">
                <a:solidFill>
                  <a:schemeClr val="bg1">
                    <a:lumMod val="50000"/>
                  </a:schemeClr>
                </a:solidFill>
              </a:rPr>
              <a:t>촌 이내의 혈족 관계</a:t>
            </a:r>
          </a:p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chemeClr val="bg1">
                    <a:lumMod val="50000"/>
                  </a:schemeClr>
                </a:solidFill>
              </a:rPr>
              <a:t>2. </a:t>
            </a:r>
            <a:r>
              <a:rPr lang="en-US" altLang="ko-KR" sz="3200" dirty="0">
                <a:solidFill>
                  <a:schemeClr val="bg1">
                    <a:lumMod val="50000"/>
                  </a:schemeClr>
                </a:solidFill>
              </a:rPr>
              <a:t>6</a:t>
            </a:r>
            <a:r>
              <a:rPr lang="ko-KR" altLang="en-US" sz="3200" dirty="0">
                <a:solidFill>
                  <a:schemeClr val="bg1">
                    <a:lumMod val="50000"/>
                  </a:schemeClr>
                </a:solidFill>
              </a:rPr>
              <a:t>촌 이내 혈족의 배우자</a:t>
            </a:r>
            <a:r>
              <a:rPr lang="en-US" altLang="ko-KR" sz="32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ko-KR" altLang="en-US" sz="3200" dirty="0">
                <a:solidFill>
                  <a:schemeClr val="bg1">
                    <a:lumMod val="50000"/>
                  </a:schemeClr>
                </a:solidFill>
              </a:rPr>
              <a:t>배우자의 </a:t>
            </a:r>
            <a:r>
              <a:rPr lang="en-US" altLang="ko-KR" sz="3200" dirty="0">
                <a:solidFill>
                  <a:schemeClr val="bg1">
                    <a:lumMod val="50000"/>
                  </a:schemeClr>
                </a:solidFill>
              </a:rPr>
              <a:t>6</a:t>
            </a:r>
            <a:r>
              <a:rPr lang="ko-KR" altLang="en-US" sz="3200" dirty="0">
                <a:solidFill>
                  <a:schemeClr val="bg1">
                    <a:lumMod val="50000"/>
                  </a:schemeClr>
                </a:solidFill>
              </a:rPr>
              <a:t>촌 이내의 혈족</a:t>
            </a:r>
            <a:r>
              <a:rPr lang="en-US" altLang="ko-KR" sz="32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ko-KR" altLang="en-US" sz="3200" dirty="0">
                <a:solidFill>
                  <a:schemeClr val="bg1">
                    <a:lumMod val="50000"/>
                  </a:schemeClr>
                </a:solidFill>
              </a:rPr>
              <a:t>배우자의 </a:t>
            </a:r>
            <a:r>
              <a:rPr lang="en-US" altLang="ko-KR" sz="3200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ko-KR" altLang="en-US" sz="3200" dirty="0">
                <a:solidFill>
                  <a:schemeClr val="bg1">
                    <a:lumMod val="50000"/>
                  </a:schemeClr>
                </a:solidFill>
              </a:rPr>
              <a:t>촌 이내 혈족의 배우자인 인척이거나 이러한 인척이었던 사이에서의 혼인</a:t>
            </a:r>
          </a:p>
          <a:p>
            <a:pPr>
              <a:lnSpc>
                <a:spcPct val="150000"/>
              </a:lnSpc>
            </a:pPr>
            <a:r>
              <a:rPr lang="en-US" altLang="ko-KR" sz="3200" dirty="0" smtClean="0"/>
              <a:t>3. 6</a:t>
            </a:r>
            <a:r>
              <a:rPr lang="ko-KR" altLang="en-US" sz="3200" dirty="0"/>
              <a:t>촌 이내의 양부모계의 혈족이었던 자</a:t>
            </a:r>
            <a:r>
              <a:rPr lang="en-US" altLang="ko-KR" sz="3200" dirty="0"/>
              <a:t>, 4</a:t>
            </a:r>
            <a:r>
              <a:rPr lang="ko-KR" altLang="en-US" sz="3200" dirty="0"/>
              <a:t>촌 이내의 양부모계의 인척이었던 자 사이의 혼인</a:t>
            </a:r>
          </a:p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rgbClr val="3A3838"/>
                </a:solidFill>
              </a:rPr>
              <a:t> </a:t>
            </a:r>
            <a:endParaRPr lang="ko-KR" altLang="en-US" sz="3200" dirty="0">
              <a:solidFill>
                <a:srgbClr val="3A3838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201400" y="6211669"/>
            <a:ext cx="893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/>
              <a:t>12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20078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12192000" cy="1141993"/>
          </a:xfrm>
          <a:prstGeom prst="rect">
            <a:avLst/>
          </a:prstGeom>
          <a:solidFill>
            <a:srgbClr val="2257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282270" y="199128"/>
            <a:ext cx="2110410" cy="740357"/>
            <a:chOff x="556590" y="1460994"/>
            <a:chExt cx="2110410" cy="904199"/>
          </a:xfrm>
        </p:grpSpPr>
        <p:sp>
          <p:nvSpPr>
            <p:cNvPr id="3" name="ホームベース 2"/>
            <p:cNvSpPr/>
            <p:nvPr/>
          </p:nvSpPr>
          <p:spPr>
            <a:xfrm>
              <a:off x="556590" y="1460994"/>
              <a:ext cx="2110410" cy="904199"/>
            </a:xfrm>
            <a:prstGeom prst="homePlate">
              <a:avLst/>
            </a:prstGeom>
            <a:solidFill>
              <a:schemeClr val="bg1"/>
            </a:solidFill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795130" y="1555999"/>
              <a:ext cx="1324402" cy="7141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3200" b="1" dirty="0">
                  <a:solidFill>
                    <a:srgbClr val="1F3359"/>
                  </a:solidFill>
                </a:rPr>
                <a:t>Part </a:t>
              </a:r>
              <a:r>
                <a:rPr kumimoji="1" lang="en-US" altLang="ko-KR" sz="3200" b="1" dirty="0" smtClean="0">
                  <a:solidFill>
                    <a:srgbClr val="1F3359"/>
                  </a:solidFill>
                </a:rPr>
                <a:t>5</a:t>
              </a:r>
              <a:endParaRPr kumimoji="1" lang="ja-JP" altLang="en-US" sz="3200" b="1" dirty="0">
                <a:solidFill>
                  <a:srgbClr val="1F3359"/>
                </a:solidFill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2580627" y="156164"/>
            <a:ext cx="43572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altLang="en-US" sz="4800" b="1" spc="-300" dirty="0" smtClean="0">
                <a:solidFill>
                  <a:schemeClr val="bg1"/>
                </a:solidFill>
              </a:rPr>
              <a:t>혼인의 취소요건</a:t>
            </a:r>
            <a:endParaRPr kumimoji="1" lang="en-US" altLang="ko-KR" sz="4800" b="1" spc="-300" dirty="0" smtClean="0">
              <a:solidFill>
                <a:schemeClr val="bg1"/>
              </a:solidFill>
            </a:endParaRPr>
          </a:p>
          <a:p>
            <a:endParaRPr kumimoji="1" lang="ja-JP" altLang="en-US" sz="4800" b="1" spc="-300" dirty="0">
              <a:solidFill>
                <a:schemeClr val="bg1"/>
              </a:solidFill>
            </a:endParaRPr>
          </a:p>
        </p:txBody>
      </p:sp>
      <p:sp>
        <p:nvSpPr>
          <p:cNvPr id="66" name="직사각형 65"/>
          <p:cNvSpPr/>
          <p:nvPr/>
        </p:nvSpPr>
        <p:spPr>
          <a:xfrm>
            <a:off x="303060" y="1405235"/>
            <a:ext cx="11585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ko-KR" altLang="en-US" sz="3200" dirty="0" smtClean="0"/>
              <a:t>혼인연령의 </a:t>
            </a:r>
            <a:r>
              <a:rPr lang="ko-KR" altLang="en-US" sz="3200" dirty="0"/>
              <a:t>미달 </a:t>
            </a:r>
            <a:endParaRPr lang="en-US" altLang="ko-KR" sz="3200" dirty="0" smtClean="0"/>
          </a:p>
          <a:p>
            <a:pPr>
              <a:lnSpc>
                <a:spcPct val="150000"/>
              </a:lnSpc>
            </a:pPr>
            <a:r>
              <a:rPr lang="en-US" altLang="ko-KR" sz="3200" dirty="0" smtClean="0"/>
              <a:t>2</a:t>
            </a:r>
            <a:r>
              <a:rPr lang="en-US" altLang="ko-KR" sz="3200" dirty="0"/>
              <a:t>. </a:t>
            </a:r>
            <a:r>
              <a:rPr lang="ko-KR" altLang="en-US" sz="3200" dirty="0"/>
              <a:t>혼인 시 동의가 없는 </a:t>
            </a:r>
            <a:r>
              <a:rPr lang="ko-KR" altLang="en-US" sz="3200" dirty="0" smtClean="0"/>
              <a:t>경우</a:t>
            </a:r>
            <a:endParaRPr lang="en-US" altLang="ko-KR" sz="3200" dirty="0" smtClean="0"/>
          </a:p>
          <a:p>
            <a:pPr>
              <a:lnSpc>
                <a:spcPct val="150000"/>
              </a:lnSpc>
            </a:pPr>
            <a:r>
              <a:rPr lang="en-US" altLang="ko-KR" sz="3200" dirty="0" smtClean="0"/>
              <a:t>3</a:t>
            </a:r>
            <a:r>
              <a:rPr lang="en-US" altLang="ko-KR" sz="3200" dirty="0"/>
              <a:t>. </a:t>
            </a:r>
            <a:r>
              <a:rPr lang="ko-KR" altLang="en-US" sz="3200" dirty="0"/>
              <a:t>근친혼 </a:t>
            </a:r>
            <a:endParaRPr lang="en-US" altLang="ko-KR" sz="3200" dirty="0" smtClean="0"/>
          </a:p>
          <a:p>
            <a:pPr>
              <a:lnSpc>
                <a:spcPct val="150000"/>
              </a:lnSpc>
            </a:pPr>
            <a:r>
              <a:rPr lang="en-US" altLang="ko-KR" sz="3200" dirty="0" smtClean="0"/>
              <a:t>4</a:t>
            </a:r>
            <a:r>
              <a:rPr lang="en-US" altLang="ko-KR" sz="3200" dirty="0"/>
              <a:t>. </a:t>
            </a:r>
            <a:r>
              <a:rPr lang="ko-KR" altLang="en-US" sz="3200" dirty="0" smtClean="0"/>
              <a:t>중혼 </a:t>
            </a:r>
            <a:endParaRPr lang="en-US" altLang="ko-KR" sz="3200" dirty="0" smtClean="0"/>
          </a:p>
          <a:p>
            <a:pPr>
              <a:lnSpc>
                <a:spcPct val="150000"/>
              </a:lnSpc>
            </a:pPr>
            <a:r>
              <a:rPr lang="en-US" altLang="ko-KR" sz="3200" dirty="0" smtClean="0"/>
              <a:t>5. </a:t>
            </a:r>
            <a:r>
              <a:rPr lang="ko-KR" altLang="en-US" sz="3200" dirty="0" smtClean="0"/>
              <a:t>혼인 </a:t>
            </a:r>
            <a:r>
              <a:rPr lang="ko-KR" altLang="en-US" sz="3200" dirty="0"/>
              <a:t>당시 당사자 일방에 부부 생활을 계속할 수 없는 </a:t>
            </a:r>
            <a:endParaRPr lang="en-US" altLang="ko-KR" sz="3200" dirty="0" smtClean="0"/>
          </a:p>
          <a:p>
            <a:pPr>
              <a:lnSpc>
                <a:spcPct val="150000"/>
              </a:lnSpc>
            </a:pPr>
            <a:r>
              <a:rPr lang="ko-KR" altLang="en-US" sz="3200" dirty="0" smtClean="0"/>
              <a:t>악질 </a:t>
            </a:r>
            <a:r>
              <a:rPr lang="ko-KR" altLang="en-US" sz="3200" dirty="0"/>
              <a:t>기타 중대한 사유 있음을 알지 못한 경우</a:t>
            </a:r>
          </a:p>
          <a:p>
            <a:pPr>
              <a:lnSpc>
                <a:spcPct val="150000"/>
              </a:lnSpc>
            </a:pPr>
            <a:r>
              <a:rPr lang="en-US" altLang="ko-KR" sz="3200" dirty="0" smtClean="0"/>
              <a:t>6. </a:t>
            </a:r>
            <a:r>
              <a:rPr lang="ko-KR" altLang="en-US" sz="3200" dirty="0" smtClean="0"/>
              <a:t>사기나 </a:t>
            </a:r>
            <a:r>
              <a:rPr lang="ko-KR" altLang="en-US" sz="3200" dirty="0"/>
              <a:t>강박으로 인한 </a:t>
            </a:r>
            <a:r>
              <a:rPr lang="ko-KR" altLang="en-US" sz="3200" dirty="0" smtClean="0"/>
              <a:t>혼인</a:t>
            </a:r>
            <a:endParaRPr lang="ko-KR" altLang="en-US" sz="3200" dirty="0"/>
          </a:p>
        </p:txBody>
      </p:sp>
      <p:sp>
        <p:nvSpPr>
          <p:cNvPr id="68" name="TextBox 67"/>
          <p:cNvSpPr txBox="1"/>
          <p:nvPr/>
        </p:nvSpPr>
        <p:spPr>
          <a:xfrm>
            <a:off x="11220450" y="6211669"/>
            <a:ext cx="874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/>
              <a:t>13</a:t>
            </a:r>
            <a:endParaRPr lang="ko-KR" altLang="en-US" sz="3600" dirty="0"/>
          </a:p>
        </p:txBody>
      </p:sp>
      <p:sp>
        <p:nvSpPr>
          <p:cNvPr id="9" name="타원 8"/>
          <p:cNvSpPr/>
          <p:nvPr/>
        </p:nvSpPr>
        <p:spPr>
          <a:xfrm>
            <a:off x="1655610" y="4300835"/>
            <a:ext cx="1066800" cy="785515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3239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-71120"/>
            <a:ext cx="12192000" cy="1141993"/>
          </a:xfrm>
          <a:prstGeom prst="rect">
            <a:avLst/>
          </a:prstGeom>
          <a:solidFill>
            <a:srgbClr val="2257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282270" y="199128"/>
            <a:ext cx="2110410" cy="740357"/>
            <a:chOff x="556590" y="1460994"/>
            <a:chExt cx="2110410" cy="904199"/>
          </a:xfrm>
        </p:grpSpPr>
        <p:sp>
          <p:nvSpPr>
            <p:cNvPr id="3" name="ホームベース 2"/>
            <p:cNvSpPr/>
            <p:nvPr/>
          </p:nvSpPr>
          <p:spPr>
            <a:xfrm>
              <a:off x="556590" y="1460994"/>
              <a:ext cx="2110410" cy="904199"/>
            </a:xfrm>
            <a:prstGeom prst="homePlate">
              <a:avLst/>
            </a:prstGeom>
            <a:solidFill>
              <a:schemeClr val="bg1"/>
            </a:solidFill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795130" y="1555999"/>
              <a:ext cx="1324402" cy="7141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3200" b="1" dirty="0">
                  <a:solidFill>
                    <a:srgbClr val="1F3359"/>
                  </a:solidFill>
                </a:rPr>
                <a:t>Part </a:t>
              </a:r>
              <a:r>
                <a:rPr kumimoji="1" lang="en-US" altLang="ko-KR" sz="3200" b="1" dirty="0" smtClean="0">
                  <a:solidFill>
                    <a:srgbClr val="1F3359"/>
                  </a:solidFill>
                </a:rPr>
                <a:t>6</a:t>
              </a:r>
              <a:endParaRPr kumimoji="1" lang="ja-JP" altLang="en-US" sz="3200" b="1" dirty="0">
                <a:solidFill>
                  <a:srgbClr val="1F3359"/>
                </a:solidFill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2580627" y="156164"/>
            <a:ext cx="51251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b="1" spc="-300" dirty="0" smtClean="0">
                <a:solidFill>
                  <a:schemeClr val="bg1"/>
                </a:solidFill>
              </a:rPr>
              <a:t>4</a:t>
            </a:r>
            <a:r>
              <a:rPr kumimoji="1" lang="ko-KR" altLang="en-US" sz="4800" b="1" spc="-300" dirty="0" smtClean="0">
                <a:solidFill>
                  <a:schemeClr val="bg1"/>
                </a:solidFill>
              </a:rPr>
              <a:t>인 </a:t>
            </a:r>
            <a:r>
              <a:rPr kumimoji="1" lang="en-US" altLang="ko-KR" sz="4800" b="1" spc="-300" dirty="0" smtClean="0">
                <a:solidFill>
                  <a:schemeClr val="bg1"/>
                </a:solidFill>
              </a:rPr>
              <a:t>1</a:t>
            </a:r>
            <a:r>
              <a:rPr kumimoji="1" lang="ko-KR" altLang="en-US" sz="4800" b="1" spc="-300" dirty="0" smtClean="0">
                <a:solidFill>
                  <a:schemeClr val="bg1"/>
                </a:solidFill>
              </a:rPr>
              <a:t>조 토론 </a:t>
            </a:r>
            <a:r>
              <a:rPr kumimoji="1" lang="en-US" altLang="ko-KR" sz="4800" b="1" spc="-300" dirty="0" smtClean="0">
                <a:solidFill>
                  <a:schemeClr val="bg1"/>
                </a:solidFill>
              </a:rPr>
              <a:t>– 10</a:t>
            </a:r>
            <a:r>
              <a:rPr kumimoji="1" lang="ko-KR" altLang="en-US" sz="4800" b="1" spc="-300" dirty="0" smtClean="0">
                <a:solidFill>
                  <a:schemeClr val="bg1"/>
                </a:solidFill>
              </a:rPr>
              <a:t>분</a:t>
            </a:r>
            <a:endParaRPr kumimoji="1" lang="ja-JP" altLang="en-US" sz="4800" b="1" spc="-300" dirty="0">
              <a:solidFill>
                <a:schemeClr val="bg1"/>
              </a:solidFill>
            </a:endParaRPr>
          </a:p>
        </p:txBody>
      </p:sp>
      <p:sp>
        <p:nvSpPr>
          <p:cNvPr id="85" name="직사각형 84">
            <a:extLst>
              <a:ext uri="{FF2B5EF4-FFF2-40B4-BE49-F238E27FC236}">
                <a16:creationId xmlns="" xmlns:a16="http://schemas.microsoft.com/office/drawing/2014/main" id="{76F34F3E-964A-4AB5-91D4-21F4FB461F53}"/>
              </a:ext>
            </a:extLst>
          </p:cNvPr>
          <p:cNvSpPr/>
          <p:nvPr/>
        </p:nvSpPr>
        <p:spPr>
          <a:xfrm>
            <a:off x="1868170" y="2008409"/>
            <a:ext cx="4162425" cy="20969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직사각형 85">
            <a:extLst>
              <a:ext uri="{FF2B5EF4-FFF2-40B4-BE49-F238E27FC236}">
                <a16:creationId xmlns="" xmlns:a16="http://schemas.microsoft.com/office/drawing/2014/main" id="{1BD38162-6A27-4E91-955E-13481DF1B273}"/>
              </a:ext>
            </a:extLst>
          </p:cNvPr>
          <p:cNvSpPr/>
          <p:nvPr/>
        </p:nvSpPr>
        <p:spPr>
          <a:xfrm>
            <a:off x="6154420" y="2008409"/>
            <a:ext cx="3977462" cy="20969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직사각형 86">
            <a:extLst>
              <a:ext uri="{FF2B5EF4-FFF2-40B4-BE49-F238E27FC236}">
                <a16:creationId xmlns="" xmlns:a16="http://schemas.microsoft.com/office/drawing/2014/main" id="{2D29AA3A-9DB5-4932-9FA2-C1D0A12E4E54}"/>
              </a:ext>
            </a:extLst>
          </p:cNvPr>
          <p:cNvSpPr/>
          <p:nvPr/>
        </p:nvSpPr>
        <p:spPr>
          <a:xfrm>
            <a:off x="1868170" y="4227734"/>
            <a:ext cx="4162425" cy="209699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직사각형 87">
            <a:extLst>
              <a:ext uri="{FF2B5EF4-FFF2-40B4-BE49-F238E27FC236}">
                <a16:creationId xmlns="" xmlns:a16="http://schemas.microsoft.com/office/drawing/2014/main" id="{ADB963E2-08E7-40EC-A616-9B20E76EEADB}"/>
              </a:ext>
            </a:extLst>
          </p:cNvPr>
          <p:cNvSpPr/>
          <p:nvPr/>
        </p:nvSpPr>
        <p:spPr>
          <a:xfrm>
            <a:off x="6154420" y="4227734"/>
            <a:ext cx="3977462" cy="209699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0" name="TextBox 89">
            <a:extLst>
              <a:ext uri="{FF2B5EF4-FFF2-40B4-BE49-F238E27FC236}">
                <a16:creationId xmlns="" xmlns:a16="http://schemas.microsoft.com/office/drawing/2014/main" id="{6C1B753A-0465-454D-8E1A-96704AD1B688}"/>
              </a:ext>
            </a:extLst>
          </p:cNvPr>
          <p:cNvSpPr txBox="1"/>
          <p:nvPr/>
        </p:nvSpPr>
        <p:spPr>
          <a:xfrm>
            <a:off x="5523875" y="3571492"/>
            <a:ext cx="3994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</a:rPr>
              <a:t>1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="" xmlns:a16="http://schemas.microsoft.com/office/drawing/2014/main" id="{1AC5D811-182B-4E65-8C4F-10FB4EC1B744}"/>
              </a:ext>
            </a:extLst>
          </p:cNvPr>
          <p:cNvSpPr txBox="1"/>
          <p:nvPr/>
        </p:nvSpPr>
        <p:spPr>
          <a:xfrm>
            <a:off x="6217107" y="3571492"/>
            <a:ext cx="3994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</a:rPr>
              <a:t>3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="" xmlns:a16="http://schemas.microsoft.com/office/drawing/2014/main" id="{5745B098-15E1-419C-8A22-890635A75D8C}"/>
              </a:ext>
            </a:extLst>
          </p:cNvPr>
          <p:cNvSpPr txBox="1"/>
          <p:nvPr/>
        </p:nvSpPr>
        <p:spPr>
          <a:xfrm>
            <a:off x="5523875" y="4324748"/>
            <a:ext cx="3994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</a:rPr>
              <a:t>2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="" xmlns:a16="http://schemas.microsoft.com/office/drawing/2014/main" id="{4393864B-1173-4733-88B2-231051128F39}"/>
              </a:ext>
            </a:extLst>
          </p:cNvPr>
          <p:cNvSpPr txBox="1"/>
          <p:nvPr/>
        </p:nvSpPr>
        <p:spPr>
          <a:xfrm>
            <a:off x="6255207" y="4324748"/>
            <a:ext cx="3994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</a:rPr>
              <a:t>4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201400" y="6211669"/>
            <a:ext cx="893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/>
              <a:t>14</a:t>
            </a:r>
            <a:endParaRPr lang="ko-KR" altLang="en-US" sz="3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424" y="2442543"/>
            <a:ext cx="117157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452114" y="2527558"/>
            <a:ext cx="117157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546094" y="4661867"/>
            <a:ext cx="117157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3011" y="4661868"/>
            <a:ext cx="117157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943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-71120"/>
            <a:ext cx="12192000" cy="1141993"/>
          </a:xfrm>
          <a:prstGeom prst="rect">
            <a:avLst/>
          </a:prstGeom>
          <a:solidFill>
            <a:srgbClr val="2257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282270" y="199128"/>
            <a:ext cx="2110410" cy="740357"/>
            <a:chOff x="556590" y="1460994"/>
            <a:chExt cx="2110410" cy="904199"/>
          </a:xfrm>
        </p:grpSpPr>
        <p:sp>
          <p:nvSpPr>
            <p:cNvPr id="3" name="ホームベース 2"/>
            <p:cNvSpPr/>
            <p:nvPr/>
          </p:nvSpPr>
          <p:spPr>
            <a:xfrm>
              <a:off x="556590" y="1460994"/>
              <a:ext cx="2110410" cy="904199"/>
            </a:xfrm>
            <a:prstGeom prst="homePlate">
              <a:avLst/>
            </a:prstGeom>
            <a:solidFill>
              <a:schemeClr val="bg1"/>
            </a:solidFill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795130" y="1555999"/>
              <a:ext cx="1324402" cy="7141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3200" b="1" dirty="0">
                  <a:solidFill>
                    <a:srgbClr val="1F3359"/>
                  </a:solidFill>
                </a:rPr>
                <a:t>Part </a:t>
              </a:r>
              <a:r>
                <a:rPr kumimoji="1" lang="en-US" altLang="ko-KR" sz="3200" b="1" dirty="0" smtClean="0">
                  <a:solidFill>
                    <a:srgbClr val="1F3359"/>
                  </a:solidFill>
                </a:rPr>
                <a:t>6</a:t>
              </a:r>
              <a:endParaRPr kumimoji="1" lang="ja-JP" altLang="en-US" sz="3200" b="1" dirty="0">
                <a:solidFill>
                  <a:srgbClr val="1F3359"/>
                </a:solidFill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2580627" y="156164"/>
            <a:ext cx="39132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altLang="en-US" sz="4800" b="1" spc="-300" dirty="0" smtClean="0">
                <a:solidFill>
                  <a:schemeClr val="bg1"/>
                </a:solidFill>
              </a:rPr>
              <a:t>실제 판결 결과</a:t>
            </a:r>
            <a:endParaRPr kumimoji="1" lang="ja-JP" altLang="en-US" sz="4800" b="1" spc="-300" dirty="0">
              <a:solidFill>
                <a:schemeClr val="bg1"/>
              </a:solidFill>
            </a:endParaRPr>
          </a:p>
        </p:txBody>
      </p:sp>
      <p:sp>
        <p:nvSpPr>
          <p:cNvPr id="21" name="자유형: 도형 20">
            <a:extLst>
              <a:ext uri="{FF2B5EF4-FFF2-40B4-BE49-F238E27FC236}">
                <a16:creationId xmlns="" xmlns:a16="http://schemas.microsoft.com/office/drawing/2014/main" id="{7496FFA8-8161-48FC-B80F-91523097F639}"/>
              </a:ext>
            </a:extLst>
          </p:cNvPr>
          <p:cNvSpPr/>
          <p:nvPr/>
        </p:nvSpPr>
        <p:spPr>
          <a:xfrm>
            <a:off x="6694513" y="1428801"/>
            <a:ext cx="2137077" cy="3442272"/>
          </a:xfrm>
          <a:custGeom>
            <a:avLst/>
            <a:gdLst>
              <a:gd name="connsiteX0" fmla="*/ 0 w 1768709"/>
              <a:gd name="connsiteY0" fmla="*/ 0 h 2848927"/>
              <a:gd name="connsiteX1" fmla="*/ 1768709 w 1768709"/>
              <a:gd name="connsiteY1" fmla="*/ 0 h 2848927"/>
              <a:gd name="connsiteX2" fmla="*/ 1768709 w 1768709"/>
              <a:gd name="connsiteY2" fmla="*/ 2848927 h 2848927"/>
              <a:gd name="connsiteX3" fmla="*/ 0 w 1768709"/>
              <a:gd name="connsiteY3" fmla="*/ 2848927 h 2848927"/>
              <a:gd name="connsiteX4" fmla="*/ 0 w 1768709"/>
              <a:gd name="connsiteY4" fmla="*/ 0 h 2848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8709" h="2848927">
                <a:moveTo>
                  <a:pt x="0" y="0"/>
                </a:moveTo>
                <a:lnTo>
                  <a:pt x="1768709" y="0"/>
                </a:lnTo>
                <a:lnTo>
                  <a:pt x="1768709" y="2848927"/>
                </a:lnTo>
                <a:lnTo>
                  <a:pt x="0" y="284892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57734" rIns="0" bIns="0" numCol="1" spcCol="1270" anchor="t" anchorCtr="0">
            <a:noAutofit/>
          </a:bodyPr>
          <a:lstStyle/>
          <a:p>
            <a:pPr marL="0" lvl="0" indent="0" algn="l" defTabSz="20447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ko-KR" altLang="en-US" sz="4600" kern="1200"/>
          </a:p>
        </p:txBody>
      </p:sp>
      <p:sp>
        <p:nvSpPr>
          <p:cNvPr id="22" name="자유형: 도형 21">
            <a:extLst>
              <a:ext uri="{FF2B5EF4-FFF2-40B4-BE49-F238E27FC236}">
                <a16:creationId xmlns="" xmlns:a16="http://schemas.microsoft.com/office/drawing/2014/main" id="{20DB6708-5307-4AC3-86D6-14A129AF0765}"/>
              </a:ext>
            </a:extLst>
          </p:cNvPr>
          <p:cNvSpPr/>
          <p:nvPr/>
        </p:nvSpPr>
        <p:spPr>
          <a:xfrm>
            <a:off x="9663473" y="1428801"/>
            <a:ext cx="2137077" cy="3442272"/>
          </a:xfrm>
          <a:custGeom>
            <a:avLst/>
            <a:gdLst>
              <a:gd name="connsiteX0" fmla="*/ 0 w 1768709"/>
              <a:gd name="connsiteY0" fmla="*/ 0 h 2848927"/>
              <a:gd name="connsiteX1" fmla="*/ 1768709 w 1768709"/>
              <a:gd name="connsiteY1" fmla="*/ 0 h 2848927"/>
              <a:gd name="connsiteX2" fmla="*/ 1768709 w 1768709"/>
              <a:gd name="connsiteY2" fmla="*/ 2848927 h 2848927"/>
              <a:gd name="connsiteX3" fmla="*/ 0 w 1768709"/>
              <a:gd name="connsiteY3" fmla="*/ 2848927 h 2848927"/>
              <a:gd name="connsiteX4" fmla="*/ 0 w 1768709"/>
              <a:gd name="connsiteY4" fmla="*/ 0 h 2848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8709" h="2848927">
                <a:moveTo>
                  <a:pt x="0" y="0"/>
                </a:moveTo>
                <a:lnTo>
                  <a:pt x="1768709" y="0"/>
                </a:lnTo>
                <a:lnTo>
                  <a:pt x="1768709" y="2848927"/>
                </a:lnTo>
                <a:lnTo>
                  <a:pt x="0" y="284892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57734" rIns="0" bIns="0" numCol="1" spcCol="1270" anchor="t" anchorCtr="0">
            <a:noAutofit/>
          </a:bodyPr>
          <a:lstStyle/>
          <a:p>
            <a:pPr marL="0" lvl="0" indent="0" algn="l" defTabSz="20447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ko-KR" altLang="en-US" sz="4600" kern="1200"/>
          </a:p>
        </p:txBody>
      </p:sp>
      <p:cxnSp>
        <p:nvCxnSpPr>
          <p:cNvPr id="23" name="직선 연결선 22">
            <a:extLst>
              <a:ext uri="{FF2B5EF4-FFF2-40B4-BE49-F238E27FC236}">
                <a16:creationId xmlns="" xmlns:a16="http://schemas.microsoft.com/office/drawing/2014/main" id="{6CFE4D9A-C65C-47A3-977E-514CB67A78C0}"/>
              </a:ext>
            </a:extLst>
          </p:cNvPr>
          <p:cNvCxnSpPr/>
          <p:nvPr/>
        </p:nvCxnSpPr>
        <p:spPr>
          <a:xfrm>
            <a:off x="5860552" y="3343919"/>
            <a:ext cx="0" cy="1192863"/>
          </a:xfrm>
          <a:prstGeom prst="line">
            <a:avLst/>
          </a:prstGeom>
          <a:ln>
            <a:solidFill>
              <a:schemeClr val="accent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>
            <a:extLst>
              <a:ext uri="{FF2B5EF4-FFF2-40B4-BE49-F238E27FC236}">
                <a16:creationId xmlns="" xmlns:a16="http://schemas.microsoft.com/office/drawing/2014/main" id="{B3AEEDA8-774A-4B2A-8C57-EE20C4C9A99D}"/>
              </a:ext>
            </a:extLst>
          </p:cNvPr>
          <p:cNvCxnSpPr/>
          <p:nvPr/>
        </p:nvCxnSpPr>
        <p:spPr>
          <a:xfrm flipH="1">
            <a:off x="4554515" y="4544085"/>
            <a:ext cx="1288010" cy="774495"/>
          </a:xfrm>
          <a:prstGeom prst="line">
            <a:avLst/>
          </a:prstGeom>
          <a:ln>
            <a:solidFill>
              <a:schemeClr val="accent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>
            <a:extLst>
              <a:ext uri="{FF2B5EF4-FFF2-40B4-BE49-F238E27FC236}">
                <a16:creationId xmlns="" xmlns:a16="http://schemas.microsoft.com/office/drawing/2014/main" id="{45FD1548-32A2-4498-8B53-5BC98CA6211C}"/>
              </a:ext>
            </a:extLst>
          </p:cNvPr>
          <p:cNvCxnSpPr/>
          <p:nvPr/>
        </p:nvCxnSpPr>
        <p:spPr>
          <a:xfrm>
            <a:off x="5889576" y="4544082"/>
            <a:ext cx="1072693" cy="679245"/>
          </a:xfrm>
          <a:prstGeom prst="line">
            <a:avLst/>
          </a:prstGeom>
          <a:ln>
            <a:solidFill>
              <a:schemeClr val="accent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타원 25">
            <a:extLst>
              <a:ext uri="{FF2B5EF4-FFF2-40B4-BE49-F238E27FC236}">
                <a16:creationId xmlns="" xmlns:a16="http://schemas.microsoft.com/office/drawing/2014/main" id="{1503934F-0225-455F-911E-5CD8DBE4EA2B}"/>
              </a:ext>
            </a:extLst>
          </p:cNvPr>
          <p:cNvSpPr/>
          <p:nvPr/>
        </p:nvSpPr>
        <p:spPr>
          <a:xfrm>
            <a:off x="3322461" y="4750440"/>
            <a:ext cx="1758766" cy="17587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타원 26">
            <a:extLst>
              <a:ext uri="{FF2B5EF4-FFF2-40B4-BE49-F238E27FC236}">
                <a16:creationId xmlns="" xmlns:a16="http://schemas.microsoft.com/office/drawing/2014/main" id="{1040C180-20F4-4579-8706-402A415C857D}"/>
              </a:ext>
            </a:extLst>
          </p:cNvPr>
          <p:cNvSpPr/>
          <p:nvPr/>
        </p:nvSpPr>
        <p:spPr>
          <a:xfrm>
            <a:off x="4978729" y="1594307"/>
            <a:ext cx="1758766" cy="17587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타원 27">
            <a:extLst>
              <a:ext uri="{FF2B5EF4-FFF2-40B4-BE49-F238E27FC236}">
                <a16:creationId xmlns="" xmlns:a16="http://schemas.microsoft.com/office/drawing/2014/main" id="{D4B0BB9C-CAAF-4AE0-8444-70C38BFA5DB3}"/>
              </a:ext>
            </a:extLst>
          </p:cNvPr>
          <p:cNvSpPr/>
          <p:nvPr/>
        </p:nvSpPr>
        <p:spPr>
          <a:xfrm>
            <a:off x="6737495" y="4750440"/>
            <a:ext cx="1758766" cy="17587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DC2EAD79-46E1-4214-8651-30E698D96AF7}"/>
              </a:ext>
            </a:extLst>
          </p:cNvPr>
          <p:cNvSpPr txBox="1"/>
          <p:nvPr/>
        </p:nvSpPr>
        <p:spPr>
          <a:xfrm>
            <a:off x="6513539" y="1463244"/>
            <a:ext cx="46105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smtClean="0"/>
              <a:t>법에는 가치 판단의 영역이 존재 </a:t>
            </a:r>
            <a:endParaRPr lang="ko-KR" altLang="en-US" sz="2400" dirty="0"/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8E2193D8-F77E-4CA7-B2D3-862AE9AEF8AF}"/>
              </a:ext>
            </a:extLst>
          </p:cNvPr>
          <p:cNvSpPr txBox="1"/>
          <p:nvPr/>
        </p:nvSpPr>
        <p:spPr>
          <a:xfrm>
            <a:off x="118160" y="4276337"/>
            <a:ext cx="5541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sz="2400" dirty="0"/>
              <a:t>당사자 양측을 둘러싸고 있는 상황</a:t>
            </a:r>
            <a:r>
              <a:rPr lang="en-US" altLang="ko-KR" sz="2400" dirty="0"/>
              <a:t>, </a:t>
            </a:r>
            <a:endParaRPr lang="en-US" altLang="ko-KR" sz="2400" dirty="0" smtClean="0"/>
          </a:p>
          <a:p>
            <a:pPr fontAlgn="base"/>
            <a:r>
              <a:rPr lang="ko-KR" altLang="en-US" sz="2400" dirty="0" smtClean="0"/>
              <a:t>환경</a:t>
            </a:r>
            <a:r>
              <a:rPr lang="en-US" altLang="ko-KR" sz="2400" dirty="0"/>
              <a:t>, </a:t>
            </a:r>
            <a:r>
              <a:rPr lang="ko-KR" altLang="en-US" sz="2400" dirty="0"/>
              <a:t>과거 이력 등을 </a:t>
            </a:r>
            <a:endParaRPr lang="en-US" altLang="ko-KR" sz="2400" dirty="0" smtClean="0"/>
          </a:p>
          <a:p>
            <a:pPr fontAlgn="base"/>
            <a:r>
              <a:rPr lang="ko-KR" altLang="en-US" sz="2400" dirty="0" smtClean="0"/>
              <a:t>세세하게 분석해야 함</a:t>
            </a:r>
            <a:r>
              <a:rPr lang="en-US" altLang="ko-KR" sz="2400" dirty="0" smtClean="0"/>
              <a:t>.</a:t>
            </a:r>
            <a:endParaRPr lang="ko-KR" altLang="en-US" sz="2400" dirty="0"/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84C434D9-B78A-4919-938B-4441B4A3AEAC}"/>
              </a:ext>
            </a:extLst>
          </p:cNvPr>
          <p:cNvSpPr txBox="1"/>
          <p:nvPr/>
        </p:nvSpPr>
        <p:spPr>
          <a:xfrm>
            <a:off x="7449902" y="4396497"/>
            <a:ext cx="36562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base"/>
            <a:r>
              <a:rPr lang="ko-KR" altLang="en-US" sz="2400" dirty="0"/>
              <a:t>신념과 가치관은 </a:t>
            </a:r>
            <a:r>
              <a:rPr lang="ko-KR" altLang="en-US" sz="2400" dirty="0" smtClean="0"/>
              <a:t>시간과 </a:t>
            </a:r>
            <a:endParaRPr lang="en-US" altLang="ko-KR" sz="2400" dirty="0" smtClean="0"/>
          </a:p>
          <a:p>
            <a:pPr algn="r" fontAlgn="base"/>
            <a:r>
              <a:rPr lang="ko-KR" altLang="en-US" sz="2400" dirty="0" smtClean="0"/>
              <a:t>장소에 </a:t>
            </a:r>
            <a:r>
              <a:rPr lang="ko-KR" altLang="en-US" sz="2400" dirty="0"/>
              <a:t>따라 </a:t>
            </a:r>
            <a:r>
              <a:rPr lang="ko-KR" altLang="en-US" sz="2400" dirty="0" smtClean="0"/>
              <a:t>변화함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C4D20351-931D-477B-8A7D-B5FAFDE8D6CB}"/>
              </a:ext>
            </a:extLst>
          </p:cNvPr>
          <p:cNvSpPr txBox="1"/>
          <p:nvPr/>
        </p:nvSpPr>
        <p:spPr>
          <a:xfrm>
            <a:off x="5659528" y="222519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</a:rPr>
              <a:t>1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0E8FEAF5-D809-43A0-8E08-D148AA993842}"/>
              </a:ext>
            </a:extLst>
          </p:cNvPr>
          <p:cNvSpPr txBox="1"/>
          <p:nvPr/>
        </p:nvSpPr>
        <p:spPr>
          <a:xfrm>
            <a:off x="4009322" y="539067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</a:rPr>
              <a:t>2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2B03FD1C-7BC7-46D6-8DF5-9424FF2F68B9}"/>
              </a:ext>
            </a:extLst>
          </p:cNvPr>
          <p:cNvSpPr txBox="1"/>
          <p:nvPr/>
        </p:nvSpPr>
        <p:spPr>
          <a:xfrm>
            <a:off x="7424356" y="539236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</a:rPr>
              <a:t>3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526514" y="3638020"/>
            <a:ext cx="2632022" cy="604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>
                <a:solidFill>
                  <a:schemeClr val="tx1"/>
                </a:solidFill>
              </a:rPr>
              <a:t>아내 승소</a:t>
            </a:r>
            <a:endParaRPr lang="ko-KR" altLang="en-US" sz="2800" b="1" dirty="0">
              <a:solidFill>
                <a:schemeClr val="tx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1106149" y="6211669"/>
            <a:ext cx="9887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/>
              <a:t>15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785829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3" grpId="0"/>
      <p:bldP spid="3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12192000" cy="1141993"/>
          </a:xfrm>
          <a:prstGeom prst="rect">
            <a:avLst/>
          </a:prstGeom>
          <a:solidFill>
            <a:srgbClr val="2257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282270" y="199128"/>
            <a:ext cx="2110410" cy="740357"/>
            <a:chOff x="556590" y="1460994"/>
            <a:chExt cx="2110410" cy="904199"/>
          </a:xfrm>
        </p:grpSpPr>
        <p:sp>
          <p:nvSpPr>
            <p:cNvPr id="3" name="ホームベース 2"/>
            <p:cNvSpPr/>
            <p:nvPr/>
          </p:nvSpPr>
          <p:spPr>
            <a:xfrm>
              <a:off x="556590" y="1460994"/>
              <a:ext cx="2110410" cy="904199"/>
            </a:xfrm>
            <a:prstGeom prst="homePlate">
              <a:avLst/>
            </a:prstGeom>
            <a:solidFill>
              <a:schemeClr val="bg1"/>
            </a:solidFill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795130" y="1555999"/>
              <a:ext cx="1324402" cy="7141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3200" b="1" dirty="0">
                  <a:solidFill>
                    <a:srgbClr val="1F3359"/>
                  </a:solidFill>
                </a:rPr>
                <a:t>Part </a:t>
              </a:r>
              <a:r>
                <a:rPr kumimoji="1" lang="en-US" altLang="ko-KR" sz="3200" b="1" dirty="0" smtClean="0">
                  <a:solidFill>
                    <a:srgbClr val="1F3359"/>
                  </a:solidFill>
                </a:rPr>
                <a:t>7</a:t>
              </a:r>
              <a:endParaRPr kumimoji="1" lang="ja-JP" altLang="en-US" sz="3200" b="1" dirty="0">
                <a:solidFill>
                  <a:srgbClr val="1F3359"/>
                </a:solidFill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2580627" y="156164"/>
            <a:ext cx="39132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altLang="en-US" sz="4800" b="1" spc="-300" dirty="0" smtClean="0">
                <a:solidFill>
                  <a:schemeClr val="bg1"/>
                </a:solidFill>
              </a:rPr>
              <a:t>다음 시간 안내</a:t>
            </a:r>
            <a:endParaRPr kumimoji="1" lang="ja-JP" altLang="en-US" sz="4800" b="1" spc="-300" dirty="0">
              <a:solidFill>
                <a:schemeClr val="bg1"/>
              </a:solidFill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2083803" y="1334924"/>
            <a:ext cx="882015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600" b="1" dirty="0" smtClean="0"/>
              <a:t>+ </a:t>
            </a:r>
            <a:r>
              <a:rPr kumimoji="1" lang="ko-KR" altLang="en-US" sz="3600" b="1" dirty="0" smtClean="0"/>
              <a:t>혼인의 효력</a:t>
            </a:r>
            <a:endParaRPr kumimoji="1" lang="en-US" altLang="ko-KR" sz="3600" b="1" dirty="0" smtClean="0"/>
          </a:p>
          <a:p>
            <a:pPr algn="ctr"/>
            <a:r>
              <a:rPr kumimoji="1" lang="en-US" altLang="ja-JP" sz="3600" b="1" dirty="0" smtClean="0"/>
              <a:t>+ </a:t>
            </a:r>
            <a:r>
              <a:rPr kumimoji="1" lang="ko-KR" altLang="en-US" sz="3600" b="1" dirty="0" smtClean="0"/>
              <a:t>이혼의 두 유형 </a:t>
            </a:r>
            <a:r>
              <a:rPr kumimoji="1" lang="en-US" altLang="ko-KR" sz="3600" b="1" dirty="0" smtClean="0"/>
              <a:t>(</a:t>
            </a:r>
            <a:r>
              <a:rPr kumimoji="1" lang="ko-KR" altLang="en-US" sz="3600" b="1" dirty="0" smtClean="0"/>
              <a:t>협의이혼</a:t>
            </a:r>
            <a:r>
              <a:rPr kumimoji="1" lang="en-US" altLang="ko-KR" sz="3600" b="1" dirty="0" smtClean="0"/>
              <a:t>/ </a:t>
            </a:r>
            <a:r>
              <a:rPr kumimoji="1" lang="ko-KR" altLang="en-US" sz="3600" b="1" dirty="0" smtClean="0"/>
              <a:t>재판상 이혼</a:t>
            </a:r>
            <a:r>
              <a:rPr kumimoji="1" lang="en-US" altLang="ko-KR" sz="3600" b="1" dirty="0" smtClean="0"/>
              <a:t>)</a:t>
            </a:r>
            <a:endParaRPr kumimoji="1" lang="en-US" altLang="ja-JP" sz="3600" b="1" dirty="0"/>
          </a:p>
          <a:p>
            <a:pPr algn="ctr"/>
            <a:r>
              <a:rPr lang="ko-KR" altLang="en-US" sz="3600" dirty="0"/>
              <a:t>↓</a:t>
            </a:r>
          </a:p>
          <a:p>
            <a:pPr algn="ctr"/>
            <a:r>
              <a:rPr kumimoji="1" lang="en-US" altLang="ja-JP" sz="3600" b="1" dirty="0" err="1" smtClean="0"/>
              <a:t>Socrative</a:t>
            </a:r>
            <a:r>
              <a:rPr kumimoji="1" lang="en-US" altLang="ja-JP" sz="3600" b="1" dirty="0" smtClean="0"/>
              <a:t> 4</a:t>
            </a:r>
            <a:r>
              <a:rPr kumimoji="1" lang="ko-KR" altLang="en-US" sz="3600" b="1" dirty="0" smtClean="0"/>
              <a:t>문제</a:t>
            </a:r>
            <a:endParaRPr kumimoji="1" lang="en-US" altLang="ko-KR" sz="3600" b="1" dirty="0" smtClean="0"/>
          </a:p>
          <a:p>
            <a:pPr algn="ctr"/>
            <a:endParaRPr kumimoji="1" lang="en-US" altLang="ko-KR" sz="3600" b="1" dirty="0" smtClean="0"/>
          </a:p>
          <a:p>
            <a:pPr algn="ctr">
              <a:lnSpc>
                <a:spcPct val="150000"/>
              </a:lnSpc>
            </a:pPr>
            <a:r>
              <a:rPr kumimoji="1" lang="en-US" altLang="ko-KR" sz="3600" b="1" dirty="0" smtClean="0">
                <a:sym typeface="Wingdings" panose="05000000000000000000" pitchFamily="2" charset="2"/>
              </a:rPr>
              <a:t></a:t>
            </a:r>
            <a:r>
              <a:rPr kumimoji="1" lang="ko-KR" altLang="en-US" sz="3600" b="1" dirty="0" smtClean="0"/>
              <a:t>과제</a:t>
            </a:r>
            <a:r>
              <a:rPr kumimoji="1" lang="en-US" altLang="ko-KR" sz="3600" b="1" dirty="0" smtClean="0">
                <a:sym typeface="Wingdings" panose="05000000000000000000" pitchFamily="2" charset="2"/>
              </a:rPr>
              <a:t> </a:t>
            </a:r>
            <a:endParaRPr kumimoji="1" lang="en-US" altLang="ko-KR" sz="3600" b="1" dirty="0" smtClean="0"/>
          </a:p>
          <a:p>
            <a:pPr algn="ctr">
              <a:lnSpc>
                <a:spcPct val="150000"/>
              </a:lnSpc>
            </a:pPr>
            <a:r>
              <a:rPr lang="en-US" altLang="ko-KR" sz="3600" dirty="0" smtClean="0"/>
              <a:t>1. </a:t>
            </a:r>
            <a:r>
              <a:rPr lang="ko-KR" altLang="en-US" sz="3600" dirty="0" err="1" smtClean="0"/>
              <a:t>페들릿을</a:t>
            </a:r>
            <a:r>
              <a:rPr lang="ko-KR" altLang="en-US" sz="3600" dirty="0" smtClean="0"/>
              <a:t> 통해 궁금한 </a:t>
            </a:r>
            <a:r>
              <a:rPr lang="ko-KR" altLang="en-US" sz="3600" dirty="0"/>
              <a:t>것이 있다면 </a:t>
            </a:r>
            <a:r>
              <a:rPr lang="ko-KR" altLang="en-US" sz="3600" dirty="0" smtClean="0"/>
              <a:t>질문</a:t>
            </a:r>
            <a:r>
              <a:rPr lang="en-US" altLang="ko-KR" sz="3600" dirty="0" smtClean="0"/>
              <a:t>2. </a:t>
            </a:r>
            <a:r>
              <a:rPr lang="ko-KR" altLang="en-US" sz="3600" dirty="0" smtClean="0"/>
              <a:t>토론을 </a:t>
            </a:r>
            <a:r>
              <a:rPr lang="ko-KR" altLang="en-US" sz="3600" dirty="0"/>
              <a:t>해 본 소감이나 의견변화를 </a:t>
            </a:r>
            <a:r>
              <a:rPr lang="ko-KR" altLang="en-US" sz="3600" dirty="0" smtClean="0"/>
              <a:t>공유</a:t>
            </a:r>
            <a:endParaRPr kumimoji="1" lang="ja-JP" altLang="en-US" sz="3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1125200" y="6211669"/>
            <a:ext cx="9697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/>
              <a:t>16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485270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4">
              <a:lumMod val="75000"/>
            </a:schemeClr>
          </a:fgClr>
          <a:bgClr>
            <a:schemeClr val="accent4">
              <a:lumMod val="5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4">
            <a:extLst>
              <a:ext uri="{FF2B5EF4-FFF2-40B4-BE49-F238E27FC236}">
                <a16:creationId xmlns="" xmlns:a16="http://schemas.microsoft.com/office/drawing/2014/main" id="{177DF1E8-492E-40FA-B694-5BA0D6E277A8}"/>
              </a:ext>
            </a:extLst>
          </p:cNvPr>
          <p:cNvSpPr/>
          <p:nvPr/>
        </p:nvSpPr>
        <p:spPr>
          <a:xfrm>
            <a:off x="0" y="662609"/>
            <a:ext cx="12192000" cy="1365802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0">
            <a:extLst>
              <a:ext uri="{FF2B5EF4-FFF2-40B4-BE49-F238E27FC236}">
                <a16:creationId xmlns="" xmlns:a16="http://schemas.microsoft.com/office/drawing/2014/main" id="{5E872116-782A-427F-B108-9E72B220E406}"/>
              </a:ext>
            </a:extLst>
          </p:cNvPr>
          <p:cNvGrpSpPr/>
          <p:nvPr/>
        </p:nvGrpSpPr>
        <p:grpSpPr>
          <a:xfrm>
            <a:off x="9112094" y="1082723"/>
            <a:ext cx="2506749" cy="550548"/>
            <a:chOff x="7797664" y="910445"/>
            <a:chExt cx="3980206" cy="874158"/>
          </a:xfrm>
        </p:grpSpPr>
        <p:grpSp>
          <p:nvGrpSpPr>
            <p:cNvPr id="4" name="グループ化 19">
              <a:extLst>
                <a:ext uri="{FF2B5EF4-FFF2-40B4-BE49-F238E27FC236}">
                  <a16:creationId xmlns="" xmlns:a16="http://schemas.microsoft.com/office/drawing/2014/main" id="{5D53D1A5-5F03-4688-B187-9CCE6661238B}"/>
                </a:ext>
              </a:extLst>
            </p:cNvPr>
            <p:cNvGrpSpPr/>
            <p:nvPr/>
          </p:nvGrpSpPr>
          <p:grpSpPr>
            <a:xfrm>
              <a:off x="7797664" y="910445"/>
              <a:ext cx="1022897" cy="797622"/>
              <a:chOff x="6811617" y="999956"/>
              <a:chExt cx="1022897" cy="797622"/>
            </a:xfrm>
          </p:grpSpPr>
          <p:sp>
            <p:nvSpPr>
              <p:cNvPr id="11" name="二等辺三角形 13">
                <a:extLst>
                  <a:ext uri="{FF2B5EF4-FFF2-40B4-BE49-F238E27FC236}">
                    <a16:creationId xmlns="" xmlns:a16="http://schemas.microsoft.com/office/drawing/2014/main" id="{6CAAA1AC-6967-4815-8306-7672B4BFFF59}"/>
                  </a:ext>
                </a:extLst>
              </p:cNvPr>
              <p:cNvSpPr/>
              <p:nvPr/>
            </p:nvSpPr>
            <p:spPr>
              <a:xfrm>
                <a:off x="6811617" y="999956"/>
                <a:ext cx="884584" cy="762572"/>
              </a:xfrm>
              <a:prstGeom prst="triangle">
                <a:avLst/>
              </a:prstGeom>
              <a:solidFill>
                <a:srgbClr val="FFC000">
                  <a:alpha val="85000"/>
                </a:srgb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12" name="二等辺三角形 10">
                <a:extLst>
                  <a:ext uri="{FF2B5EF4-FFF2-40B4-BE49-F238E27FC236}">
                    <a16:creationId xmlns="" xmlns:a16="http://schemas.microsoft.com/office/drawing/2014/main" id="{C062B325-7753-4DAD-9244-318DC89D9F30}"/>
                  </a:ext>
                </a:extLst>
              </p:cNvPr>
              <p:cNvSpPr/>
              <p:nvPr/>
            </p:nvSpPr>
            <p:spPr>
              <a:xfrm>
                <a:off x="6917635" y="1007165"/>
                <a:ext cx="916879" cy="790413"/>
              </a:xfrm>
              <a:prstGeom prst="triangle">
                <a:avLst/>
              </a:prstGeom>
              <a:noFill/>
              <a:ln w="76200">
                <a:solidFill>
                  <a:srgbClr val="1F335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grpSp>
          <p:nvGrpSpPr>
            <p:cNvPr id="5" name="グループ化 18">
              <a:extLst>
                <a:ext uri="{FF2B5EF4-FFF2-40B4-BE49-F238E27FC236}">
                  <a16:creationId xmlns="" xmlns:a16="http://schemas.microsoft.com/office/drawing/2014/main" id="{E2016CFC-FA9E-41B8-9A52-78EB3AC8995E}"/>
                </a:ext>
              </a:extLst>
            </p:cNvPr>
            <p:cNvGrpSpPr/>
            <p:nvPr/>
          </p:nvGrpSpPr>
          <p:grpSpPr>
            <a:xfrm>
              <a:off x="9380681" y="910445"/>
              <a:ext cx="918534" cy="874158"/>
              <a:chOff x="8132702" y="1007164"/>
              <a:chExt cx="918534" cy="874158"/>
            </a:xfrm>
          </p:grpSpPr>
          <p:sp>
            <p:nvSpPr>
              <p:cNvPr id="9" name="正方形/長方形 14">
                <a:extLst>
                  <a:ext uri="{FF2B5EF4-FFF2-40B4-BE49-F238E27FC236}">
                    <a16:creationId xmlns="" xmlns:a16="http://schemas.microsoft.com/office/drawing/2014/main" id="{6258EEC5-8F18-44E6-BC1D-B1F00E7B265A}"/>
                  </a:ext>
                </a:extLst>
              </p:cNvPr>
              <p:cNvSpPr/>
              <p:nvPr/>
            </p:nvSpPr>
            <p:spPr>
              <a:xfrm>
                <a:off x="8132702" y="1118750"/>
                <a:ext cx="828260" cy="762572"/>
              </a:xfrm>
              <a:prstGeom prst="rect">
                <a:avLst/>
              </a:prstGeom>
              <a:solidFill>
                <a:srgbClr val="FFC000">
                  <a:alpha val="85000"/>
                </a:srgb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10" name="正方形/長方形 11">
                <a:extLst>
                  <a:ext uri="{FF2B5EF4-FFF2-40B4-BE49-F238E27FC236}">
                    <a16:creationId xmlns="" xmlns:a16="http://schemas.microsoft.com/office/drawing/2014/main" id="{6AD60B05-A4EE-4EE6-AAC3-AE9E2D217262}"/>
                  </a:ext>
                </a:extLst>
              </p:cNvPr>
              <p:cNvSpPr/>
              <p:nvPr/>
            </p:nvSpPr>
            <p:spPr>
              <a:xfrm>
                <a:off x="8236228" y="1007164"/>
                <a:ext cx="815008" cy="790413"/>
              </a:xfrm>
              <a:prstGeom prst="rect">
                <a:avLst/>
              </a:prstGeom>
              <a:noFill/>
              <a:ln w="76200">
                <a:solidFill>
                  <a:srgbClr val="1F335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grpSp>
          <p:nvGrpSpPr>
            <p:cNvPr id="6" name="グループ化 17">
              <a:extLst>
                <a:ext uri="{FF2B5EF4-FFF2-40B4-BE49-F238E27FC236}">
                  <a16:creationId xmlns="" xmlns:a16="http://schemas.microsoft.com/office/drawing/2014/main" id="{FFAA3086-C205-4EF3-B139-BA1E479A683A}"/>
                </a:ext>
              </a:extLst>
            </p:cNvPr>
            <p:cNvGrpSpPr/>
            <p:nvPr/>
          </p:nvGrpSpPr>
          <p:grpSpPr>
            <a:xfrm>
              <a:off x="10859336" y="910445"/>
              <a:ext cx="918534" cy="840710"/>
              <a:chOff x="9349424" y="1020404"/>
              <a:chExt cx="918534" cy="840710"/>
            </a:xfrm>
          </p:grpSpPr>
          <p:sp>
            <p:nvSpPr>
              <p:cNvPr id="7" name="五角形 15">
                <a:extLst>
                  <a:ext uri="{FF2B5EF4-FFF2-40B4-BE49-F238E27FC236}">
                    <a16:creationId xmlns="" xmlns:a16="http://schemas.microsoft.com/office/drawing/2014/main" id="{AF813CAF-959D-4913-8E1A-6A1FB1E4D96A}"/>
                  </a:ext>
                </a:extLst>
              </p:cNvPr>
              <p:cNvSpPr/>
              <p:nvPr/>
            </p:nvSpPr>
            <p:spPr>
              <a:xfrm>
                <a:off x="9349424" y="1065882"/>
                <a:ext cx="819977" cy="795232"/>
              </a:xfrm>
              <a:prstGeom prst="pentagon">
                <a:avLst/>
              </a:prstGeom>
              <a:solidFill>
                <a:srgbClr val="FFC000">
                  <a:alpha val="85000"/>
                </a:srgb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8" name="五角形 12">
                <a:extLst>
                  <a:ext uri="{FF2B5EF4-FFF2-40B4-BE49-F238E27FC236}">
                    <a16:creationId xmlns="" xmlns:a16="http://schemas.microsoft.com/office/drawing/2014/main" id="{F6D2C9F5-D56D-4023-9864-EB493CF16875}"/>
                  </a:ext>
                </a:extLst>
              </p:cNvPr>
              <p:cNvSpPr/>
              <p:nvPr/>
            </p:nvSpPr>
            <p:spPr>
              <a:xfrm>
                <a:off x="9452950" y="1020404"/>
                <a:ext cx="815008" cy="790413"/>
              </a:xfrm>
              <a:prstGeom prst="pentagon">
                <a:avLst/>
              </a:prstGeom>
              <a:noFill/>
              <a:ln w="76200">
                <a:solidFill>
                  <a:srgbClr val="1F335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</p:grpSp>
      <p:sp>
        <p:nvSpPr>
          <p:cNvPr id="14" name="양쪽 대괄호 13">
            <a:extLst>
              <a:ext uri="{FF2B5EF4-FFF2-40B4-BE49-F238E27FC236}">
                <a16:creationId xmlns="" xmlns:a16="http://schemas.microsoft.com/office/drawing/2014/main" id="{2A790D5D-7D9F-4101-8E8F-2B786EC63F7E}"/>
              </a:ext>
            </a:extLst>
          </p:cNvPr>
          <p:cNvSpPr/>
          <p:nvPr/>
        </p:nvSpPr>
        <p:spPr>
          <a:xfrm>
            <a:off x="934720" y="3271520"/>
            <a:ext cx="10363200" cy="1894761"/>
          </a:xfrm>
          <a:prstGeom prst="bracketPair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長方形 118">
            <a:extLst>
              <a:ext uri="{FF2B5EF4-FFF2-40B4-BE49-F238E27FC236}">
                <a16:creationId xmlns="" xmlns:a16="http://schemas.microsoft.com/office/drawing/2014/main" id="{EE9F5B85-E2F5-4C15-9A02-657F53EEE3BD}"/>
              </a:ext>
            </a:extLst>
          </p:cNvPr>
          <p:cNvSpPr/>
          <p:nvPr/>
        </p:nvSpPr>
        <p:spPr>
          <a:xfrm>
            <a:off x="1813711" y="2812630"/>
            <a:ext cx="8617221" cy="332398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342900" indent="-342900">
              <a:lnSpc>
                <a:spcPct val="200000"/>
              </a:lnSpc>
              <a:buAutoNum type="arabicPeriod"/>
            </a:pPr>
            <a:r>
              <a:rPr lang="ko-KR" altLang="en-US" sz="3200" b="1" dirty="0" smtClean="0">
                <a:solidFill>
                  <a:srgbClr val="FFC000"/>
                </a:solidFill>
              </a:rPr>
              <a:t>사실혼의 </a:t>
            </a:r>
            <a:r>
              <a:rPr lang="ko-KR" altLang="en-US" sz="3200" b="1" dirty="0">
                <a:solidFill>
                  <a:srgbClr val="FFC000"/>
                </a:solidFill>
              </a:rPr>
              <a:t>요건과 </a:t>
            </a:r>
            <a:r>
              <a:rPr lang="ko-KR" altLang="en-US" sz="3200" b="1" dirty="0" smtClean="0">
                <a:solidFill>
                  <a:srgbClr val="FFC000"/>
                </a:solidFill>
              </a:rPr>
              <a:t>특징 </a:t>
            </a:r>
            <a:r>
              <a:rPr lang="en-US" altLang="ko-KR" sz="3200" b="1" dirty="0" smtClean="0">
                <a:solidFill>
                  <a:srgbClr val="FFC000"/>
                </a:solidFill>
              </a:rPr>
              <a:t>+</a:t>
            </a:r>
            <a:r>
              <a:rPr lang="ko-KR" altLang="en-US" sz="3200" b="1" dirty="0" smtClean="0">
                <a:solidFill>
                  <a:srgbClr val="FFC000"/>
                </a:solidFill>
              </a:rPr>
              <a:t> 법률혼과의 차이점</a:t>
            </a:r>
            <a:endParaRPr lang="en-US" altLang="ko-KR" sz="3200" b="1" dirty="0" smtClean="0">
              <a:solidFill>
                <a:srgbClr val="FFC000"/>
              </a:solidFill>
            </a:endParaRP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ko-KR" altLang="en-US" sz="3200" b="1" dirty="0" smtClean="0">
                <a:solidFill>
                  <a:srgbClr val="FFC000"/>
                </a:solidFill>
              </a:rPr>
              <a:t>근친혼의 조건 </a:t>
            </a:r>
            <a:r>
              <a:rPr lang="en-US" altLang="ko-KR" sz="3200" b="1" dirty="0" smtClean="0">
                <a:solidFill>
                  <a:srgbClr val="FFC000"/>
                </a:solidFill>
              </a:rPr>
              <a:t>+ </a:t>
            </a:r>
            <a:r>
              <a:rPr lang="ko-KR" altLang="en-US" sz="3200" b="1" dirty="0" smtClean="0">
                <a:solidFill>
                  <a:srgbClr val="FFC000"/>
                </a:solidFill>
              </a:rPr>
              <a:t> 촌수개념  정리</a:t>
            </a:r>
            <a:endParaRPr lang="en-US" altLang="ko-KR" sz="3200" b="1" dirty="0" smtClean="0">
              <a:solidFill>
                <a:srgbClr val="FFC000"/>
              </a:solidFill>
            </a:endParaRP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ko-KR" altLang="en-US" sz="3200" b="1" dirty="0" smtClean="0">
                <a:solidFill>
                  <a:srgbClr val="FFC000"/>
                </a:solidFill>
              </a:rPr>
              <a:t>혼인의 취소요건</a:t>
            </a:r>
            <a:endParaRPr lang="en-US" altLang="ko-KR" sz="3200" b="1" dirty="0" smtClean="0">
              <a:solidFill>
                <a:srgbClr val="FFC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.</a:t>
            </a:r>
            <a:endParaRPr lang="en-US" altLang="ja-JP" sz="1600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  <a:cs typeface="Segoe UI" panose="020B0502040204020203" pitchFamily="34" charset="0"/>
            </a:endParaRPr>
          </a:p>
        </p:txBody>
      </p:sp>
      <p:grpSp>
        <p:nvGrpSpPr>
          <p:cNvPr id="18" name="グループ化 1"/>
          <p:cNvGrpSpPr/>
          <p:nvPr/>
        </p:nvGrpSpPr>
        <p:grpSpPr>
          <a:xfrm>
            <a:off x="282270" y="923030"/>
            <a:ext cx="2110410" cy="740358"/>
            <a:chOff x="556590" y="1460994"/>
            <a:chExt cx="2110410" cy="904199"/>
          </a:xfrm>
        </p:grpSpPr>
        <p:sp>
          <p:nvSpPr>
            <p:cNvPr id="19" name="ホームベース 2"/>
            <p:cNvSpPr/>
            <p:nvPr/>
          </p:nvSpPr>
          <p:spPr>
            <a:xfrm>
              <a:off x="556590" y="1460994"/>
              <a:ext cx="2110410" cy="904199"/>
            </a:xfrm>
            <a:prstGeom prst="homePlate">
              <a:avLst/>
            </a:prstGeom>
            <a:solidFill>
              <a:schemeClr val="bg1"/>
            </a:solidFill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テキスト ボックス 3"/>
            <p:cNvSpPr txBox="1"/>
            <p:nvPr/>
          </p:nvSpPr>
          <p:spPr>
            <a:xfrm>
              <a:off x="795130" y="1555999"/>
              <a:ext cx="1324402" cy="7141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3200" b="1" dirty="0">
                  <a:solidFill>
                    <a:srgbClr val="1F3359"/>
                  </a:solidFill>
                </a:rPr>
                <a:t>Part </a:t>
              </a:r>
              <a:r>
                <a:rPr kumimoji="1" lang="en-US" altLang="ko-KR" sz="3200" b="1" dirty="0" smtClean="0">
                  <a:solidFill>
                    <a:srgbClr val="1F3359"/>
                  </a:solidFill>
                </a:rPr>
                <a:t>8</a:t>
              </a:r>
              <a:endParaRPr kumimoji="1" lang="ja-JP" altLang="en-US" sz="3200" b="1" dirty="0">
                <a:solidFill>
                  <a:srgbClr val="1F3359"/>
                </a:solidFill>
              </a:endParaRPr>
            </a:p>
          </p:txBody>
        </p:sp>
      </p:grpSp>
      <p:sp>
        <p:nvSpPr>
          <p:cNvPr id="21" name="テキスト ボックス 5"/>
          <p:cNvSpPr txBox="1"/>
          <p:nvPr/>
        </p:nvSpPr>
        <p:spPr>
          <a:xfrm>
            <a:off x="2580627" y="880064"/>
            <a:ext cx="46233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altLang="en-US" sz="4800" b="1" spc="-300" dirty="0" smtClean="0">
                <a:solidFill>
                  <a:schemeClr val="tx2"/>
                </a:solidFill>
              </a:rPr>
              <a:t>오늘 배운 것 정리</a:t>
            </a:r>
            <a:endParaRPr kumimoji="1" lang="ja-JP" altLang="en-US" sz="4800" b="1" spc="-300" dirty="0">
              <a:solidFill>
                <a:schemeClr val="tx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105548" y="6136617"/>
            <a:ext cx="8969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chemeClr val="bg1"/>
                </a:solidFill>
              </a:rPr>
              <a:t>17</a:t>
            </a:r>
            <a:endParaRPr lang="ko-KR" alt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40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234339"/>
            <a:ext cx="12192000" cy="861391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FFFF"/>
              </a:solidFill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490329" y="512635"/>
            <a:ext cx="2119521" cy="1134834"/>
            <a:chOff x="556590" y="1460994"/>
            <a:chExt cx="3869636" cy="1134834"/>
          </a:xfrm>
        </p:grpSpPr>
        <p:sp>
          <p:nvSpPr>
            <p:cNvPr id="4" name="ホームベース 3"/>
            <p:cNvSpPr/>
            <p:nvPr/>
          </p:nvSpPr>
          <p:spPr>
            <a:xfrm>
              <a:off x="556590" y="1460994"/>
              <a:ext cx="3869636" cy="1134834"/>
            </a:xfrm>
            <a:prstGeom prst="homePlate">
              <a:avLst/>
            </a:prstGeom>
            <a:solidFill>
              <a:schemeClr val="bg1"/>
            </a:solidFill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FFFFFF"/>
                </a:solidFill>
              </a:endParaRPr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795130" y="1643690"/>
              <a:ext cx="1236236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ko-KR" altLang="en-US" sz="4400" b="1" spc="-300" dirty="0">
                  <a:solidFill>
                    <a:srgbClr val="1F3359"/>
                  </a:solidFill>
                </a:rPr>
                <a:t>목차</a:t>
              </a:r>
              <a:endParaRPr kumimoji="1" lang="ja-JP" altLang="en-US" sz="4400" b="1" spc="-300" dirty="0">
                <a:solidFill>
                  <a:srgbClr val="1F3359"/>
                </a:solidFill>
              </a:endParaRPr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555406" y="2223051"/>
            <a:ext cx="4664294" cy="808384"/>
            <a:chOff x="1965105" y="2451651"/>
            <a:chExt cx="8070575" cy="808384"/>
          </a:xfrm>
        </p:grpSpPr>
        <p:sp>
          <p:nvSpPr>
            <p:cNvPr id="7" name="正方形/長方形 6"/>
            <p:cNvSpPr/>
            <p:nvPr/>
          </p:nvSpPr>
          <p:spPr>
            <a:xfrm>
              <a:off x="1965105" y="2451652"/>
              <a:ext cx="808383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000" b="1" dirty="0">
                  <a:solidFill>
                    <a:srgbClr val="3A3838">
                      <a:lumMod val="75000"/>
                    </a:srgbClr>
                  </a:solidFill>
                </a:rPr>
                <a:t>1</a:t>
              </a:r>
              <a:endParaRPr lang="ja-JP" altLang="en-US" sz="3000" b="1" dirty="0">
                <a:solidFill>
                  <a:srgbClr val="3A3838">
                    <a:lumMod val="75000"/>
                  </a:srgbClr>
                </a:solidFill>
              </a:endParaRP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3091540" y="2451651"/>
              <a:ext cx="6944140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 sz="3000" b="1" spc="-150" dirty="0">
                <a:solidFill>
                  <a:srgbClr val="3A3838">
                    <a:lumMod val="75000"/>
                  </a:srgbClr>
                </a:solidFill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3313043" y="2532676"/>
              <a:ext cx="4685264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ko-KR" altLang="en-US" sz="3000" b="1" dirty="0" smtClean="0">
                  <a:solidFill>
                    <a:srgbClr val="3A3838"/>
                  </a:solidFill>
                </a:rPr>
                <a:t>이전 </a:t>
              </a:r>
              <a:r>
                <a:rPr kumimoji="1" lang="ko-KR" altLang="en-US" sz="3000" b="1" dirty="0" err="1" smtClean="0">
                  <a:solidFill>
                    <a:srgbClr val="3A3838"/>
                  </a:solidFill>
                </a:rPr>
                <a:t>차시</a:t>
              </a:r>
              <a:r>
                <a:rPr kumimoji="1" lang="ko-KR" altLang="en-US" sz="3000" b="1" dirty="0" smtClean="0">
                  <a:solidFill>
                    <a:srgbClr val="3A3838"/>
                  </a:solidFill>
                </a:rPr>
                <a:t> 복습</a:t>
              </a:r>
              <a:endParaRPr kumimoji="1" lang="ja-JP" altLang="en-US" sz="3000" b="1" dirty="0">
                <a:solidFill>
                  <a:srgbClr val="3A3838"/>
                </a:solidFill>
              </a:endParaRPr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555406" y="3327949"/>
            <a:ext cx="4664294" cy="808384"/>
            <a:chOff x="1965105" y="2451651"/>
            <a:chExt cx="8070575" cy="808384"/>
          </a:xfrm>
        </p:grpSpPr>
        <p:sp>
          <p:nvSpPr>
            <p:cNvPr id="16" name="正方形/長方形 15"/>
            <p:cNvSpPr/>
            <p:nvPr/>
          </p:nvSpPr>
          <p:spPr>
            <a:xfrm>
              <a:off x="1965105" y="2451652"/>
              <a:ext cx="808383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000" b="1" dirty="0">
                  <a:solidFill>
                    <a:srgbClr val="3A3838">
                      <a:lumMod val="75000"/>
                    </a:srgbClr>
                  </a:solidFill>
                </a:rPr>
                <a:t>2</a:t>
              </a:r>
              <a:endParaRPr lang="ja-JP" altLang="en-US" sz="3000" b="1" dirty="0">
                <a:solidFill>
                  <a:srgbClr val="3A3838">
                    <a:lumMod val="75000"/>
                  </a:srgbClr>
                </a:solidFill>
              </a:endParaRPr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3091540" y="2451651"/>
              <a:ext cx="6944140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 sz="3000" b="1" spc="-150" dirty="0">
                <a:solidFill>
                  <a:srgbClr val="3A3838">
                    <a:lumMod val="75000"/>
                  </a:srgbClr>
                </a:solidFill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3313043" y="2532676"/>
              <a:ext cx="4685264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ko-KR" altLang="en-US" sz="3000" b="1" dirty="0" smtClean="0">
                  <a:solidFill>
                    <a:srgbClr val="3A3838"/>
                  </a:solidFill>
                </a:rPr>
                <a:t>토론 주제 소개</a:t>
              </a:r>
              <a:endParaRPr kumimoji="1" lang="ja-JP" altLang="en-US" sz="3000" b="1" dirty="0">
                <a:solidFill>
                  <a:srgbClr val="3A3838"/>
                </a:solidFill>
              </a:endParaRPr>
            </a:p>
          </p:txBody>
        </p:sp>
      </p:grpSp>
      <p:grpSp>
        <p:nvGrpSpPr>
          <p:cNvPr id="19" name="グループ化 18"/>
          <p:cNvGrpSpPr/>
          <p:nvPr/>
        </p:nvGrpSpPr>
        <p:grpSpPr>
          <a:xfrm>
            <a:off x="555406" y="4394747"/>
            <a:ext cx="4664294" cy="808384"/>
            <a:chOff x="1965105" y="2451651"/>
            <a:chExt cx="8070575" cy="808384"/>
          </a:xfrm>
        </p:grpSpPr>
        <p:sp>
          <p:nvSpPr>
            <p:cNvPr id="20" name="正方形/長方形 19"/>
            <p:cNvSpPr/>
            <p:nvPr/>
          </p:nvSpPr>
          <p:spPr>
            <a:xfrm>
              <a:off x="1965105" y="2451652"/>
              <a:ext cx="808383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000" b="1" dirty="0">
                  <a:solidFill>
                    <a:srgbClr val="3A3838">
                      <a:lumMod val="75000"/>
                    </a:srgbClr>
                  </a:solidFill>
                </a:rPr>
                <a:t>3</a:t>
              </a:r>
              <a:endParaRPr lang="ja-JP" altLang="en-US" sz="3000" b="1" dirty="0">
                <a:solidFill>
                  <a:srgbClr val="3A3838">
                    <a:lumMod val="75000"/>
                  </a:srgbClr>
                </a:solidFill>
              </a:endParaRP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3091540" y="2451651"/>
              <a:ext cx="6944140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 sz="3000" b="1" spc="-150" dirty="0">
                <a:solidFill>
                  <a:srgbClr val="3A3838">
                    <a:lumMod val="75000"/>
                  </a:srgbClr>
                </a:solidFill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3313043" y="2532676"/>
              <a:ext cx="2316559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ko-KR" altLang="en-US" sz="3000" b="1" dirty="0" smtClean="0">
                  <a:solidFill>
                    <a:srgbClr val="3A3838"/>
                  </a:solidFill>
                </a:rPr>
                <a:t>사실</a:t>
              </a:r>
              <a:r>
                <a:rPr kumimoji="1" lang="ko-KR" altLang="en-US" sz="3000" b="1" dirty="0">
                  <a:solidFill>
                    <a:srgbClr val="3A3838"/>
                  </a:solidFill>
                </a:rPr>
                <a:t>혼</a:t>
              </a:r>
              <a:endParaRPr kumimoji="1" lang="ja-JP" altLang="en-US" sz="3000" b="1" dirty="0">
                <a:solidFill>
                  <a:srgbClr val="3A3838"/>
                </a:solidFill>
              </a:endParaRPr>
            </a:p>
          </p:txBody>
        </p:sp>
      </p:grpSp>
      <p:grpSp>
        <p:nvGrpSpPr>
          <p:cNvPr id="35" name="グループ化 18"/>
          <p:cNvGrpSpPr/>
          <p:nvPr/>
        </p:nvGrpSpPr>
        <p:grpSpPr>
          <a:xfrm>
            <a:off x="555406" y="5461547"/>
            <a:ext cx="4664294" cy="808384"/>
            <a:chOff x="1965105" y="2451651"/>
            <a:chExt cx="8070575" cy="808384"/>
          </a:xfrm>
        </p:grpSpPr>
        <p:sp>
          <p:nvSpPr>
            <p:cNvPr id="36" name="正方形/長方形 19"/>
            <p:cNvSpPr/>
            <p:nvPr/>
          </p:nvSpPr>
          <p:spPr>
            <a:xfrm>
              <a:off x="1965105" y="2451652"/>
              <a:ext cx="808383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000" b="1" dirty="0" smtClean="0">
                  <a:solidFill>
                    <a:srgbClr val="3A3838">
                      <a:lumMod val="75000"/>
                    </a:srgbClr>
                  </a:solidFill>
                </a:rPr>
                <a:t>4</a:t>
              </a:r>
              <a:endParaRPr lang="ja-JP" altLang="en-US" sz="3000" b="1" dirty="0">
                <a:solidFill>
                  <a:srgbClr val="3A3838">
                    <a:lumMod val="75000"/>
                  </a:srgbClr>
                </a:solidFill>
              </a:endParaRPr>
            </a:p>
          </p:txBody>
        </p:sp>
        <p:sp>
          <p:nvSpPr>
            <p:cNvPr id="37" name="正方形/長方形 20"/>
            <p:cNvSpPr/>
            <p:nvPr/>
          </p:nvSpPr>
          <p:spPr>
            <a:xfrm>
              <a:off x="3091540" y="2451651"/>
              <a:ext cx="6944140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 sz="3000" b="1" spc="-150" dirty="0">
                <a:solidFill>
                  <a:srgbClr val="3A3838">
                    <a:lumMod val="75000"/>
                  </a:srgbClr>
                </a:solidFill>
              </a:endParaRPr>
            </a:p>
          </p:txBody>
        </p:sp>
        <p:sp>
          <p:nvSpPr>
            <p:cNvPr id="38" name="テキスト ボックス 21"/>
            <p:cNvSpPr txBox="1"/>
            <p:nvPr/>
          </p:nvSpPr>
          <p:spPr>
            <a:xfrm>
              <a:off x="3313043" y="2532676"/>
              <a:ext cx="2316559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ko-KR" altLang="en-US" sz="3000" b="1" dirty="0" smtClean="0">
                  <a:solidFill>
                    <a:srgbClr val="3A3838"/>
                  </a:solidFill>
                </a:rPr>
                <a:t>근친혼</a:t>
              </a:r>
              <a:endParaRPr kumimoji="1" lang="ja-JP" altLang="en-US" sz="3000" b="1" dirty="0">
                <a:solidFill>
                  <a:srgbClr val="3A3838"/>
                </a:solidFill>
              </a:endParaRPr>
            </a:p>
          </p:txBody>
        </p:sp>
      </p:grpSp>
      <p:grpSp>
        <p:nvGrpSpPr>
          <p:cNvPr id="39" name="グループ化 13"/>
          <p:cNvGrpSpPr/>
          <p:nvPr/>
        </p:nvGrpSpPr>
        <p:grpSpPr>
          <a:xfrm>
            <a:off x="6079906" y="2242101"/>
            <a:ext cx="5631634" cy="808384"/>
            <a:chOff x="1965105" y="2451651"/>
            <a:chExt cx="8070575" cy="808384"/>
          </a:xfrm>
        </p:grpSpPr>
        <p:sp>
          <p:nvSpPr>
            <p:cNvPr id="40" name="正方形/長方形 6"/>
            <p:cNvSpPr/>
            <p:nvPr/>
          </p:nvSpPr>
          <p:spPr>
            <a:xfrm>
              <a:off x="1965105" y="2451652"/>
              <a:ext cx="808383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000" b="1" dirty="0" smtClean="0">
                  <a:solidFill>
                    <a:srgbClr val="3A3838">
                      <a:lumMod val="75000"/>
                    </a:srgbClr>
                  </a:solidFill>
                </a:rPr>
                <a:t>5</a:t>
              </a:r>
              <a:endParaRPr lang="ja-JP" altLang="en-US" sz="3000" b="1" dirty="0">
                <a:solidFill>
                  <a:srgbClr val="3A3838">
                    <a:lumMod val="75000"/>
                  </a:srgbClr>
                </a:solidFill>
              </a:endParaRPr>
            </a:p>
          </p:txBody>
        </p:sp>
        <p:sp>
          <p:nvSpPr>
            <p:cNvPr id="41" name="正方形/長方形 7"/>
            <p:cNvSpPr/>
            <p:nvPr/>
          </p:nvSpPr>
          <p:spPr>
            <a:xfrm>
              <a:off x="3091540" y="2451651"/>
              <a:ext cx="6944140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 sz="3000" b="1" spc="-150" dirty="0">
                <a:solidFill>
                  <a:srgbClr val="3A3838">
                    <a:lumMod val="75000"/>
                  </a:srgbClr>
                </a:solidFill>
              </a:endParaRPr>
            </a:p>
          </p:txBody>
        </p:sp>
        <p:sp>
          <p:nvSpPr>
            <p:cNvPr id="42" name="テキスト ボックス 12"/>
            <p:cNvSpPr txBox="1"/>
            <p:nvPr/>
          </p:nvSpPr>
          <p:spPr>
            <a:xfrm>
              <a:off x="3313043" y="2532676"/>
              <a:ext cx="2469981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ko-KR" altLang="en-US" sz="3000" b="1" dirty="0" smtClean="0">
                  <a:solidFill>
                    <a:srgbClr val="3A3838"/>
                  </a:solidFill>
                </a:rPr>
                <a:t>혼인취소</a:t>
              </a:r>
              <a:endParaRPr kumimoji="1" lang="ja-JP" altLang="en-US" sz="3000" b="1" dirty="0">
                <a:solidFill>
                  <a:srgbClr val="3A3838"/>
                </a:solidFill>
              </a:endParaRPr>
            </a:p>
          </p:txBody>
        </p:sp>
      </p:grpSp>
      <p:grpSp>
        <p:nvGrpSpPr>
          <p:cNvPr id="43" name="グループ化 14"/>
          <p:cNvGrpSpPr/>
          <p:nvPr/>
        </p:nvGrpSpPr>
        <p:grpSpPr>
          <a:xfrm>
            <a:off x="6079906" y="3346999"/>
            <a:ext cx="5631634" cy="808384"/>
            <a:chOff x="1965105" y="2451651"/>
            <a:chExt cx="8070575" cy="808384"/>
          </a:xfrm>
        </p:grpSpPr>
        <p:sp>
          <p:nvSpPr>
            <p:cNvPr id="44" name="正方形/長方形 15"/>
            <p:cNvSpPr/>
            <p:nvPr/>
          </p:nvSpPr>
          <p:spPr>
            <a:xfrm>
              <a:off x="1965105" y="2451652"/>
              <a:ext cx="808383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000" b="1" dirty="0" smtClean="0">
                  <a:solidFill>
                    <a:srgbClr val="3A3838">
                      <a:lumMod val="75000"/>
                    </a:srgbClr>
                  </a:solidFill>
                </a:rPr>
                <a:t>6</a:t>
              </a:r>
              <a:endParaRPr lang="ja-JP" altLang="en-US" sz="3000" b="1" dirty="0">
                <a:solidFill>
                  <a:srgbClr val="3A3838">
                    <a:lumMod val="75000"/>
                  </a:srgbClr>
                </a:solidFill>
              </a:endParaRPr>
            </a:p>
          </p:txBody>
        </p:sp>
        <p:sp>
          <p:nvSpPr>
            <p:cNvPr id="45" name="正方形/長方形 16"/>
            <p:cNvSpPr/>
            <p:nvPr/>
          </p:nvSpPr>
          <p:spPr>
            <a:xfrm>
              <a:off x="3091540" y="2451651"/>
              <a:ext cx="6944140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 sz="3000" b="1" spc="-150" dirty="0">
                <a:solidFill>
                  <a:srgbClr val="3A3838">
                    <a:lumMod val="75000"/>
                  </a:srgbClr>
                </a:solidFill>
              </a:endParaRPr>
            </a:p>
          </p:txBody>
        </p:sp>
        <p:sp>
          <p:nvSpPr>
            <p:cNvPr id="46" name="テキスト ボックス 17"/>
            <p:cNvSpPr txBox="1"/>
            <p:nvPr/>
          </p:nvSpPr>
          <p:spPr>
            <a:xfrm>
              <a:off x="3313043" y="2532676"/>
              <a:ext cx="1367310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ko-KR" altLang="en-US" sz="3000" b="1" dirty="0" smtClean="0">
                  <a:solidFill>
                    <a:srgbClr val="3A3838"/>
                  </a:solidFill>
                </a:rPr>
                <a:t>토론</a:t>
              </a:r>
              <a:endParaRPr kumimoji="1" lang="ja-JP" altLang="en-US" sz="3000" b="1" dirty="0">
                <a:solidFill>
                  <a:srgbClr val="3A3838"/>
                </a:solidFill>
              </a:endParaRPr>
            </a:p>
          </p:txBody>
        </p:sp>
      </p:grpSp>
      <p:grpSp>
        <p:nvGrpSpPr>
          <p:cNvPr id="47" name="グループ化 18"/>
          <p:cNvGrpSpPr/>
          <p:nvPr/>
        </p:nvGrpSpPr>
        <p:grpSpPr>
          <a:xfrm>
            <a:off x="6079906" y="4413797"/>
            <a:ext cx="5631634" cy="808384"/>
            <a:chOff x="1965105" y="2451651"/>
            <a:chExt cx="9744353" cy="808384"/>
          </a:xfrm>
        </p:grpSpPr>
        <p:sp>
          <p:nvSpPr>
            <p:cNvPr id="48" name="正方形/長方形 19"/>
            <p:cNvSpPr/>
            <p:nvPr/>
          </p:nvSpPr>
          <p:spPr>
            <a:xfrm>
              <a:off x="1965105" y="2451652"/>
              <a:ext cx="976035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000" b="1" dirty="0" smtClean="0">
                  <a:solidFill>
                    <a:srgbClr val="3A3838">
                      <a:lumMod val="75000"/>
                    </a:srgbClr>
                  </a:solidFill>
                </a:rPr>
                <a:t>7</a:t>
              </a:r>
              <a:endParaRPr lang="ja-JP" altLang="en-US" sz="3000" b="1" dirty="0">
                <a:solidFill>
                  <a:srgbClr val="3A3838">
                    <a:lumMod val="75000"/>
                  </a:srgbClr>
                </a:solidFill>
              </a:endParaRPr>
            </a:p>
          </p:txBody>
        </p:sp>
        <p:sp>
          <p:nvSpPr>
            <p:cNvPr id="49" name="正方形/長方形 20"/>
            <p:cNvSpPr/>
            <p:nvPr/>
          </p:nvSpPr>
          <p:spPr>
            <a:xfrm>
              <a:off x="3325153" y="2451651"/>
              <a:ext cx="8384305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 sz="3000" b="1" spc="-150" dirty="0">
                <a:solidFill>
                  <a:srgbClr val="3A3838">
                    <a:lumMod val="75000"/>
                  </a:srgbClr>
                </a:solidFill>
              </a:endParaRPr>
            </a:p>
          </p:txBody>
        </p:sp>
        <p:sp>
          <p:nvSpPr>
            <p:cNvPr id="50" name="テキスト ボックス 21"/>
            <p:cNvSpPr txBox="1"/>
            <p:nvPr/>
          </p:nvSpPr>
          <p:spPr>
            <a:xfrm>
              <a:off x="3325152" y="2532676"/>
              <a:ext cx="838430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ko-KR" altLang="en-US" sz="3000" b="1" dirty="0" smtClean="0">
                  <a:solidFill>
                    <a:srgbClr val="3A3838"/>
                  </a:solidFill>
                </a:rPr>
                <a:t>다음 </a:t>
              </a:r>
              <a:r>
                <a:rPr kumimoji="1" lang="ko-KR" altLang="en-US" sz="3000" b="1" dirty="0" err="1" smtClean="0">
                  <a:solidFill>
                    <a:srgbClr val="3A3838"/>
                  </a:solidFill>
                </a:rPr>
                <a:t>차시</a:t>
              </a:r>
              <a:r>
                <a:rPr kumimoji="1" lang="ko-KR" altLang="en-US" sz="3000" b="1" dirty="0" smtClean="0">
                  <a:solidFill>
                    <a:srgbClr val="3A3838"/>
                  </a:solidFill>
                </a:rPr>
                <a:t> 및 과제 소개</a:t>
              </a:r>
              <a:endParaRPr kumimoji="1" lang="ja-JP" altLang="en-US" sz="3000" b="1" dirty="0">
                <a:solidFill>
                  <a:srgbClr val="3A3838"/>
                </a:solidFill>
              </a:endParaRPr>
            </a:p>
          </p:txBody>
        </p:sp>
      </p:grpSp>
      <p:grpSp>
        <p:nvGrpSpPr>
          <p:cNvPr id="51" name="グループ化 18"/>
          <p:cNvGrpSpPr/>
          <p:nvPr/>
        </p:nvGrpSpPr>
        <p:grpSpPr>
          <a:xfrm>
            <a:off x="6079906" y="5480597"/>
            <a:ext cx="5631634" cy="808384"/>
            <a:chOff x="1965105" y="2451651"/>
            <a:chExt cx="8070575" cy="808384"/>
          </a:xfrm>
        </p:grpSpPr>
        <p:sp>
          <p:nvSpPr>
            <p:cNvPr id="52" name="正方形/長方形 19"/>
            <p:cNvSpPr/>
            <p:nvPr/>
          </p:nvSpPr>
          <p:spPr>
            <a:xfrm>
              <a:off x="1965105" y="2451652"/>
              <a:ext cx="808383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000" b="1" dirty="0">
                  <a:solidFill>
                    <a:srgbClr val="3A3838">
                      <a:lumMod val="75000"/>
                    </a:srgbClr>
                  </a:solidFill>
                </a:rPr>
                <a:t>8</a:t>
              </a:r>
              <a:endParaRPr lang="ja-JP" altLang="en-US" sz="3000" b="1" dirty="0">
                <a:solidFill>
                  <a:srgbClr val="3A3838">
                    <a:lumMod val="75000"/>
                  </a:srgbClr>
                </a:solidFill>
              </a:endParaRPr>
            </a:p>
          </p:txBody>
        </p:sp>
        <p:sp>
          <p:nvSpPr>
            <p:cNvPr id="53" name="正方形/長方形 20"/>
            <p:cNvSpPr/>
            <p:nvPr/>
          </p:nvSpPr>
          <p:spPr>
            <a:xfrm>
              <a:off x="3091540" y="2451651"/>
              <a:ext cx="6944140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 sz="3000" b="1" spc="-150" dirty="0">
                <a:solidFill>
                  <a:srgbClr val="3A3838">
                    <a:lumMod val="75000"/>
                  </a:srgbClr>
                </a:solidFill>
              </a:endParaRPr>
            </a:p>
          </p:txBody>
        </p:sp>
        <p:sp>
          <p:nvSpPr>
            <p:cNvPr id="54" name="テキスト ボックス 21"/>
            <p:cNvSpPr txBox="1"/>
            <p:nvPr/>
          </p:nvSpPr>
          <p:spPr>
            <a:xfrm>
              <a:off x="3313043" y="2532676"/>
              <a:ext cx="3880481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ko-KR" altLang="en-US" sz="3000" b="1" dirty="0" smtClean="0">
                  <a:solidFill>
                    <a:srgbClr val="3A3838"/>
                  </a:solidFill>
                </a:rPr>
                <a:t>오늘 </a:t>
              </a:r>
              <a:r>
                <a:rPr kumimoji="1" lang="ko-KR" altLang="en-US" sz="3000" b="1" dirty="0" err="1" smtClean="0">
                  <a:solidFill>
                    <a:srgbClr val="3A3838"/>
                  </a:solidFill>
                </a:rPr>
                <a:t>차시</a:t>
              </a:r>
              <a:r>
                <a:rPr kumimoji="1" lang="ko-KR" altLang="en-US" sz="3000" b="1" dirty="0" smtClean="0">
                  <a:solidFill>
                    <a:srgbClr val="3A3838"/>
                  </a:solidFill>
                </a:rPr>
                <a:t> 요약</a:t>
              </a:r>
              <a:endParaRPr kumimoji="1" lang="ja-JP" altLang="en-US" sz="3000" b="1" dirty="0">
                <a:solidFill>
                  <a:srgbClr val="3A3838"/>
                </a:solidFill>
              </a:endParaRP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11511718" y="6211669"/>
            <a:ext cx="6403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000" dirty="0">
                <a:solidFill>
                  <a:schemeClr val="bg1"/>
                </a:solidFill>
              </a:rPr>
              <a:t>2</a:t>
            </a:r>
            <a:endParaRPr lang="ko-KR" altLang="en-US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93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5">
            <a:extLst>
              <a:ext uri="{FF2B5EF4-FFF2-40B4-BE49-F238E27FC236}">
                <a16:creationId xmlns="" xmlns:a16="http://schemas.microsoft.com/office/drawing/2014/main" id="{FB753A61-FB71-42CF-8334-CD776638B581}"/>
              </a:ext>
            </a:extLst>
          </p:cNvPr>
          <p:cNvSpPr/>
          <p:nvPr/>
        </p:nvSpPr>
        <p:spPr>
          <a:xfrm>
            <a:off x="0" y="2028410"/>
            <a:ext cx="12192000" cy="4239867"/>
          </a:xfrm>
          <a:prstGeom prst="rect">
            <a:avLst/>
          </a:prstGeom>
          <a:solidFill>
            <a:srgbClr val="2257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4">
            <a:extLst>
              <a:ext uri="{FF2B5EF4-FFF2-40B4-BE49-F238E27FC236}">
                <a16:creationId xmlns="" xmlns:a16="http://schemas.microsoft.com/office/drawing/2014/main" id="{F17FD4D0-EBA7-4666-B521-66F6F9A997FD}"/>
              </a:ext>
            </a:extLst>
          </p:cNvPr>
          <p:cNvSpPr/>
          <p:nvPr/>
        </p:nvSpPr>
        <p:spPr>
          <a:xfrm>
            <a:off x="0" y="662609"/>
            <a:ext cx="12192000" cy="1365802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26D6D1C8-59A8-4E32-B3AF-9274DDA7D1D1}"/>
              </a:ext>
            </a:extLst>
          </p:cNvPr>
          <p:cNvSpPr txBox="1"/>
          <p:nvPr/>
        </p:nvSpPr>
        <p:spPr>
          <a:xfrm>
            <a:off x="3354706" y="2991577"/>
            <a:ext cx="548259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6600" b="1" dirty="0" smtClean="0">
                <a:solidFill>
                  <a:schemeClr val="bg1"/>
                </a:solidFill>
              </a:rPr>
              <a:t>감사합니다 </a:t>
            </a:r>
            <a:r>
              <a:rPr lang="en-US" altLang="ko-KR" sz="66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</a:t>
            </a:r>
            <a:endParaRPr lang="ko-KR" altLang="en-US" sz="6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84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-3501479"/>
            <a:ext cx="12192000" cy="103412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/>
            <a:r>
              <a:rPr lang="en-US" altLang="ko-KR" b="1" dirty="0" err="1"/>
              <a:t>ppt</a:t>
            </a:r>
            <a:r>
              <a:rPr lang="en-US" altLang="ko-KR" b="1" dirty="0"/>
              <a:t> </a:t>
            </a:r>
            <a:r>
              <a:rPr lang="ko-KR" altLang="en-US" b="1" dirty="0"/>
              <a:t>개발의 논리 </a:t>
            </a:r>
            <a:endParaRPr lang="ko-KR" altLang="en-US" dirty="0"/>
          </a:p>
          <a:p>
            <a:pPr fontAlgn="base" latinLnBrk="0"/>
            <a:r>
              <a:rPr lang="en-US" altLang="ko-KR" b="1" dirty="0"/>
              <a:t>2018-11572 </a:t>
            </a:r>
            <a:r>
              <a:rPr lang="ko-KR" altLang="en-US" b="1" dirty="0"/>
              <a:t>교육학과 조영진</a:t>
            </a:r>
            <a:endParaRPr lang="ko-KR" altLang="en-US" dirty="0"/>
          </a:p>
          <a:p>
            <a:pPr fontAlgn="base"/>
            <a:r>
              <a:rPr lang="ko-KR" altLang="en-US" dirty="0"/>
              <a:t>본 파워포인트는 정치와 법 과목 </a:t>
            </a:r>
            <a:r>
              <a:rPr lang="en-US" altLang="ko-KR" dirty="0"/>
              <a:t>4</a:t>
            </a:r>
            <a:r>
              <a:rPr lang="ko-KR" altLang="en-US" dirty="0"/>
              <a:t>단원 개인생활과 법 중 </a:t>
            </a:r>
            <a:r>
              <a:rPr lang="en-US" altLang="ko-KR" dirty="0"/>
              <a:t>3.1. </a:t>
            </a:r>
            <a:r>
              <a:rPr lang="ko-KR" altLang="en-US" dirty="0"/>
              <a:t>부부간의 법률관계</a:t>
            </a:r>
            <a:r>
              <a:rPr lang="en-US" altLang="ko-KR" dirty="0"/>
              <a:t>(</a:t>
            </a:r>
            <a:r>
              <a:rPr lang="ko-KR" altLang="en-US" dirty="0"/>
              <a:t>미래엔 기준</a:t>
            </a:r>
            <a:r>
              <a:rPr lang="en-US" altLang="ko-KR" dirty="0"/>
              <a:t>)</a:t>
            </a:r>
            <a:r>
              <a:rPr lang="ko-KR" altLang="en-US" dirty="0"/>
              <a:t>에서 혼인의 성립 요건과 효력을 심화 학습하는 수업을 위해 만들어졌다</a:t>
            </a:r>
            <a:r>
              <a:rPr lang="en-US" altLang="ko-KR" dirty="0"/>
              <a:t>. </a:t>
            </a:r>
            <a:r>
              <a:rPr lang="ko-KR" altLang="en-US" dirty="0"/>
              <a:t>본 수업은 이전 </a:t>
            </a:r>
            <a:r>
              <a:rPr lang="ko-KR" altLang="en-US" dirty="0" err="1"/>
              <a:t>차시</a:t>
            </a:r>
            <a:r>
              <a:rPr lang="ko-KR" altLang="en-US" dirty="0"/>
              <a:t> 복습을 하며 선수학습 회상을 자극하는 것으로 시작한다</a:t>
            </a:r>
            <a:r>
              <a:rPr lang="en-US" altLang="ko-KR" dirty="0"/>
              <a:t>. </a:t>
            </a:r>
            <a:r>
              <a:rPr lang="ko-KR" altLang="en-US" dirty="0"/>
              <a:t>뒤에 있을 토론에 활용될 중요한 현대 민법의 원리</a:t>
            </a:r>
            <a:r>
              <a:rPr lang="en-US" altLang="ko-KR" dirty="0"/>
              <a:t>(</a:t>
            </a:r>
            <a:r>
              <a:rPr lang="ko-KR" altLang="en-US" dirty="0"/>
              <a:t>권리의 사회성과 공공성</a:t>
            </a:r>
            <a:r>
              <a:rPr lang="en-US" altLang="ko-KR" dirty="0"/>
              <a:t>)</a:t>
            </a:r>
            <a:r>
              <a:rPr lang="ko-KR" altLang="en-US" dirty="0"/>
              <a:t>를 상기해주기 위해 빨간 색 글씨로 강조하였다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ko-KR" altLang="en-US" dirty="0"/>
              <a:t>학습 매체의 다양성을 위해 </a:t>
            </a:r>
            <a:r>
              <a:rPr lang="en-US" altLang="ko-KR" dirty="0" err="1"/>
              <a:t>ppt</a:t>
            </a:r>
            <a:r>
              <a:rPr lang="ko-KR" altLang="en-US" dirty="0"/>
              <a:t>와 학습지</a:t>
            </a:r>
            <a:r>
              <a:rPr lang="en-US" altLang="ko-KR" dirty="0"/>
              <a:t>, </a:t>
            </a:r>
            <a:r>
              <a:rPr lang="ko-KR" altLang="en-US" dirty="0"/>
              <a:t>교사의 설명</a:t>
            </a:r>
            <a:r>
              <a:rPr lang="en-US" altLang="ko-KR" dirty="0"/>
              <a:t>, </a:t>
            </a:r>
            <a:r>
              <a:rPr lang="ko-KR" altLang="en-US" dirty="0"/>
              <a:t>학생과의 상호작용을 적당히 번갈아 가며 활용하는 수업이므로 </a:t>
            </a:r>
            <a:r>
              <a:rPr lang="en-US" altLang="ko-KR" dirty="0" err="1"/>
              <a:t>ppt</a:t>
            </a:r>
            <a:r>
              <a:rPr lang="ko-KR" altLang="en-US" dirty="0"/>
              <a:t>의 내용에 수업 내용 전부를 담지는 않았다</a:t>
            </a:r>
            <a:r>
              <a:rPr lang="en-US" altLang="ko-KR" dirty="0"/>
              <a:t>. </a:t>
            </a:r>
            <a:r>
              <a:rPr lang="en-US" altLang="ko-KR" dirty="0" err="1"/>
              <a:t>ppt</a:t>
            </a:r>
            <a:r>
              <a:rPr lang="ko-KR" altLang="en-US" dirty="0"/>
              <a:t>는 한 법률 조항에 담긴 많은 내용을 보기 좋게 번호로 정리하여 단계적 제시를 하여 인지 과부하를 줄이는 역할을 주로 하고</a:t>
            </a:r>
            <a:r>
              <a:rPr lang="en-US" altLang="ko-KR" dirty="0"/>
              <a:t>, </a:t>
            </a:r>
            <a:r>
              <a:rPr lang="ko-KR" altLang="en-US" dirty="0"/>
              <a:t>학습지는 학생들이 외워야 할 지식을 쓰게 하면서면서 자연스럽게 용어에 익숙해지도록 하고 수업의 집중력을 올리는 것을 도와준다</a:t>
            </a:r>
            <a:r>
              <a:rPr lang="en-US" altLang="ko-KR" dirty="0"/>
              <a:t>. </a:t>
            </a:r>
            <a:r>
              <a:rPr lang="ko-KR" altLang="en-US" dirty="0"/>
              <a:t>다만 학습지에 적어야 하는 내용을 놓치면 오히려 수업의 흐름을 따라가지 못하고 집중력을 잃을 수 있기 때문에 학습지에 빈칸에 해당하는 내용은 </a:t>
            </a:r>
            <a:r>
              <a:rPr lang="en-US" altLang="ko-KR" dirty="0" err="1"/>
              <a:t>ppt</a:t>
            </a:r>
            <a:r>
              <a:rPr lang="en-US" altLang="ko-KR" dirty="0"/>
              <a:t> </a:t>
            </a:r>
            <a:r>
              <a:rPr lang="ko-KR" altLang="en-US" dirty="0"/>
              <a:t>화면에 간결하게 띄운다</a:t>
            </a:r>
            <a:r>
              <a:rPr lang="en-US" altLang="ko-KR" dirty="0"/>
              <a:t>. </a:t>
            </a:r>
            <a:r>
              <a:rPr lang="ko-KR" altLang="en-US" dirty="0"/>
              <a:t>혼인의 형식적</a:t>
            </a:r>
            <a:r>
              <a:rPr lang="en-US" altLang="ko-KR" dirty="0"/>
              <a:t>/</a:t>
            </a:r>
            <a:r>
              <a:rPr lang="ko-KR" altLang="en-US" dirty="0"/>
              <a:t>실질적 성립 요건 슬라이드가 이 예시가 될 수 있겠다</a:t>
            </a:r>
            <a:r>
              <a:rPr lang="en-US" altLang="ko-KR" dirty="0"/>
              <a:t>. </a:t>
            </a:r>
            <a:r>
              <a:rPr lang="ko-KR" altLang="en-US" dirty="0"/>
              <a:t>이후 수업 말미에 있을 토론 주제를 본격적인 수업 내용에 들어가기 전에 흥미유발을 위해 먼저 제시한다</a:t>
            </a:r>
            <a:r>
              <a:rPr lang="en-US" altLang="ko-KR" dirty="0"/>
              <a:t>. </a:t>
            </a:r>
            <a:r>
              <a:rPr lang="ko-KR" altLang="en-US" dirty="0"/>
              <a:t>표로 시기와 사건을 나누어 정리하여 한눈에 사건이 들어올 수 있도록 한다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ko-KR" altLang="en-US" dirty="0"/>
              <a:t>학습목표인 </a:t>
            </a:r>
            <a:r>
              <a:rPr lang="en-US" altLang="ko-KR" dirty="0"/>
              <a:t>1) </a:t>
            </a:r>
            <a:r>
              <a:rPr lang="ko-KR" altLang="en-US" dirty="0"/>
              <a:t>사실혼의 개념과 사실혼 부부의 권리를 설명할 수 있다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en-US" altLang="ko-KR" dirty="0"/>
              <a:t>2) </a:t>
            </a:r>
            <a:r>
              <a:rPr lang="ko-KR" altLang="en-US" dirty="0"/>
              <a:t>근친혼의 범위를 비롯하여 혼인의 취소 사유를 자세히 설명 할 수 있다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3) </a:t>
            </a:r>
            <a:r>
              <a:rPr lang="ko-KR" altLang="en-US" dirty="0"/>
              <a:t>사건에 대한 사실 관계를 안 후 대법원 판결이 무엇일지 근거를 들어 토론할 수 있다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ko-KR" altLang="en-US" dirty="0"/>
              <a:t>는 학습지 상부에 명시하고</a:t>
            </a:r>
            <a:r>
              <a:rPr lang="en-US" altLang="ko-KR" dirty="0"/>
              <a:t>, </a:t>
            </a:r>
            <a:r>
              <a:rPr lang="ko-KR" altLang="en-US" dirty="0"/>
              <a:t>따로 같이 읽지는 않는다</a:t>
            </a:r>
            <a:r>
              <a:rPr lang="en-US" altLang="ko-KR" dirty="0"/>
              <a:t>. </a:t>
            </a:r>
            <a:r>
              <a:rPr lang="ko-KR" altLang="en-US" dirty="0"/>
              <a:t>다만</a:t>
            </a:r>
            <a:r>
              <a:rPr lang="en-US" altLang="ko-KR" dirty="0"/>
              <a:t>, </a:t>
            </a:r>
            <a:r>
              <a:rPr lang="en-US" altLang="ko-KR" dirty="0" err="1"/>
              <a:t>ppt</a:t>
            </a:r>
            <a:r>
              <a:rPr lang="ko-KR" altLang="en-US" dirty="0"/>
              <a:t>에 명시된 학습 할 것 세 가지</a:t>
            </a:r>
            <a:r>
              <a:rPr lang="en-US" altLang="ko-KR" dirty="0"/>
              <a:t>, </a:t>
            </a:r>
            <a:r>
              <a:rPr lang="ko-KR" altLang="en-US" dirty="0"/>
              <a:t>사실혼</a:t>
            </a:r>
            <a:r>
              <a:rPr lang="en-US" altLang="ko-KR" dirty="0"/>
              <a:t>, </a:t>
            </a:r>
            <a:r>
              <a:rPr lang="ko-KR" altLang="en-US" dirty="0"/>
              <a:t>근친혼</a:t>
            </a:r>
            <a:r>
              <a:rPr lang="en-US" altLang="ko-KR" dirty="0"/>
              <a:t>, </a:t>
            </a:r>
            <a:r>
              <a:rPr lang="ko-KR" altLang="en-US" dirty="0"/>
              <a:t>혼인 취소의 요건을 교사가 언급하며 학습목표와 연관 짓는다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en-US" altLang="ko-KR" dirty="0"/>
              <a:t>part 3</a:t>
            </a:r>
            <a:r>
              <a:rPr lang="ko-KR" altLang="en-US" dirty="0"/>
              <a:t>부터 본격적인 수업에 들어가는 </a:t>
            </a:r>
            <a:r>
              <a:rPr lang="ko-KR" altLang="en-US" dirty="0" err="1"/>
              <a:t>피피티인데</a:t>
            </a:r>
            <a:r>
              <a:rPr lang="ko-KR" altLang="en-US" dirty="0"/>
              <a:t> 먼저 사실혼의 개념을 설명할 때 생소한 개념이더라도 한 눈에 들어올 수 있도록 하기 위해 중요한 부분은 굵은 글씨로 강조하였고</a:t>
            </a:r>
            <a:r>
              <a:rPr lang="en-US" altLang="ko-KR" dirty="0"/>
              <a:t>, </a:t>
            </a:r>
            <a:r>
              <a:rPr lang="ko-KR" altLang="en-US" dirty="0"/>
              <a:t>문장 간의 간격이나 문장을 바꾸는 지점도 고려하여 </a:t>
            </a:r>
            <a:r>
              <a:rPr lang="ko-KR" altLang="en-US" dirty="0" err="1"/>
              <a:t>피피티를</a:t>
            </a:r>
            <a:r>
              <a:rPr lang="ko-KR" altLang="en-US" dirty="0"/>
              <a:t> 구성하였다</a:t>
            </a:r>
            <a:r>
              <a:rPr lang="en-US" altLang="ko-KR" dirty="0"/>
              <a:t>. </a:t>
            </a:r>
            <a:r>
              <a:rPr lang="ko-KR" altLang="en-US" dirty="0"/>
              <a:t>또한 학생들의 이해를 돕기 위해 사실혼관계라고 볼 수 있는 학생들에게 친숙한 </a:t>
            </a:r>
            <a:r>
              <a:rPr lang="ko-KR" altLang="en-US" dirty="0" err="1"/>
              <a:t>유튜브</a:t>
            </a:r>
            <a:r>
              <a:rPr lang="ko-KR" altLang="en-US" dirty="0"/>
              <a:t> 커플들의 사진을 첨부하였다</a:t>
            </a:r>
            <a:r>
              <a:rPr lang="en-US" altLang="ko-KR" dirty="0"/>
              <a:t>. </a:t>
            </a:r>
            <a:r>
              <a:rPr lang="ko-KR" altLang="en-US" dirty="0"/>
              <a:t>그리고 이 개념을 잘 확인했는지 확인하는 문제를 </a:t>
            </a:r>
            <a:r>
              <a:rPr lang="en-US" altLang="ko-KR" dirty="0" err="1"/>
              <a:t>ppt</a:t>
            </a:r>
            <a:r>
              <a:rPr lang="ko-KR" altLang="en-US" dirty="0"/>
              <a:t>화면을 이용해서 다 같이 푸는 활동을 하는데 이 때 시간이 </a:t>
            </a:r>
            <a:r>
              <a:rPr lang="en-US" altLang="ko-KR" dirty="0"/>
              <a:t>1</a:t>
            </a:r>
            <a:r>
              <a:rPr lang="ko-KR" altLang="en-US" dirty="0"/>
              <a:t>분임을 강조하여 학생들의 집중력을 이끈다</a:t>
            </a:r>
            <a:r>
              <a:rPr lang="en-US" altLang="ko-KR" dirty="0"/>
              <a:t>. </a:t>
            </a:r>
            <a:r>
              <a:rPr lang="ko-KR" altLang="en-US" dirty="0"/>
              <a:t>그리고 답을 표시할 때는 학생들이 볼 시간을 충분히 주기 위해서 느린 애니메이션 효과를 사용하였다</a:t>
            </a:r>
            <a:r>
              <a:rPr lang="en-US" altLang="ko-KR" dirty="0"/>
              <a:t>. </a:t>
            </a:r>
            <a:r>
              <a:rPr lang="ko-KR" altLang="en-US" dirty="0"/>
              <a:t>혼인할 수 없는 친족의 범위 슬라이드의 경우에는 다루는 내용이 많으므로 설명하는 번호만 진하게 표시가 되도록 슬라이드를 구성하였다</a:t>
            </a:r>
            <a:r>
              <a:rPr lang="en-US" altLang="ko-KR" dirty="0"/>
              <a:t>. </a:t>
            </a:r>
            <a:r>
              <a:rPr lang="ko-KR" altLang="en-US" dirty="0"/>
              <a:t>그리고 고등학생이 경험적으로 이해하기 어려운 내용이기 때문에 혈족과 인척의 개념만 명확히 알 수 있도록 혈족과 인척에 강조를 하였다</a:t>
            </a:r>
            <a:r>
              <a:rPr lang="en-US" altLang="ko-KR" dirty="0"/>
              <a:t>. </a:t>
            </a:r>
            <a:r>
              <a:rPr lang="ko-KR" altLang="en-US" dirty="0"/>
              <a:t>혼인의 취소 요건의 경우</a:t>
            </a:r>
            <a:r>
              <a:rPr lang="en-US" altLang="ko-KR" dirty="0"/>
              <a:t>, </a:t>
            </a:r>
            <a:r>
              <a:rPr lang="ko-KR" altLang="en-US" dirty="0"/>
              <a:t>앞서 혼인의 성립 요건에 반하는 경우를 포함하고 있기 때문에 익숙한 내용이어서 보기 쉽게 번호로만 표시하고 따로 보충 설명은 하지 않는다</a:t>
            </a:r>
            <a:r>
              <a:rPr lang="en-US" altLang="ko-KR" dirty="0"/>
              <a:t>. </a:t>
            </a:r>
            <a:r>
              <a:rPr lang="ko-KR" altLang="en-US" dirty="0"/>
              <a:t>다만 이후에 배울 이혼과 혼인 취소가 헷갈릴 수 있기 때문에 </a:t>
            </a:r>
            <a:r>
              <a:rPr lang="en-US" altLang="ko-KR" dirty="0"/>
              <a:t>5</a:t>
            </a:r>
            <a:r>
              <a:rPr lang="ko-KR" altLang="en-US" dirty="0"/>
              <a:t>번에서 혼인 ‘당시’를 강조한다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ko-KR" altLang="en-US" dirty="0"/>
              <a:t>다음으로 </a:t>
            </a:r>
            <a:r>
              <a:rPr lang="en-US" altLang="ko-KR" dirty="0"/>
              <a:t>4</a:t>
            </a:r>
            <a:r>
              <a:rPr lang="ko-KR" altLang="en-US" dirty="0"/>
              <a:t>인 </a:t>
            </a:r>
            <a:r>
              <a:rPr lang="en-US" altLang="ko-KR" dirty="0"/>
              <a:t>1</a:t>
            </a:r>
            <a:r>
              <a:rPr lang="ko-KR" altLang="en-US" dirty="0"/>
              <a:t>조 토론의 </a:t>
            </a:r>
            <a:r>
              <a:rPr lang="ko-KR" altLang="en-US" dirty="0" err="1"/>
              <a:t>모둠을</a:t>
            </a:r>
            <a:r>
              <a:rPr lang="ko-KR" altLang="en-US" dirty="0"/>
              <a:t> 구성할 것을 알리기 위해 서로 다른 색의 네 개의 박스로 </a:t>
            </a:r>
            <a:r>
              <a:rPr lang="ko-KR" altLang="en-US" dirty="0" err="1"/>
              <a:t>모둠을</a:t>
            </a:r>
            <a:r>
              <a:rPr lang="ko-KR" altLang="en-US" dirty="0"/>
              <a:t> 표시하였다</a:t>
            </a:r>
            <a:r>
              <a:rPr lang="en-US" altLang="ko-KR" dirty="0"/>
              <a:t>. </a:t>
            </a:r>
            <a:r>
              <a:rPr lang="ko-KR" altLang="en-US" dirty="0"/>
              <a:t>학생들이 서로의 발표에 집중할 수 있도록 하기 위해 교사가 학생의 의견을 요약</a:t>
            </a:r>
            <a:r>
              <a:rPr lang="en-US" altLang="ko-KR" dirty="0"/>
              <a:t>, </a:t>
            </a:r>
            <a:r>
              <a:rPr lang="ko-KR" altLang="en-US" dirty="0"/>
              <a:t>정리하여 즉각적으로 </a:t>
            </a:r>
            <a:r>
              <a:rPr lang="en-US" altLang="ko-KR" dirty="0" err="1"/>
              <a:t>ppt</a:t>
            </a:r>
            <a:r>
              <a:rPr lang="en-US" altLang="ko-KR" dirty="0"/>
              <a:t> </a:t>
            </a:r>
            <a:r>
              <a:rPr lang="ko-KR" altLang="en-US" dirty="0"/>
              <a:t>화면</a:t>
            </a:r>
            <a:r>
              <a:rPr lang="en-US" altLang="ko-KR" dirty="0"/>
              <a:t>(</a:t>
            </a:r>
            <a:r>
              <a:rPr lang="ko-KR" altLang="en-US" dirty="0"/>
              <a:t>슬라이드 </a:t>
            </a:r>
            <a:r>
              <a:rPr lang="en-US" altLang="ko-KR" dirty="0"/>
              <a:t>16)</a:t>
            </a:r>
            <a:r>
              <a:rPr lang="ko-KR" altLang="en-US" dirty="0"/>
              <a:t>에 정리한다</a:t>
            </a:r>
            <a:r>
              <a:rPr lang="en-US" altLang="ko-KR" dirty="0"/>
              <a:t>. </a:t>
            </a:r>
            <a:r>
              <a:rPr lang="ko-KR" altLang="en-US" dirty="0"/>
              <a:t>다음으로 실제 판결의 결과를 알려주는 파트에서는 결과보다는 그 결과가 나올 수 있던 배경을 더 강조할 수 있도록 </a:t>
            </a:r>
            <a:r>
              <a:rPr lang="ko-KR" altLang="en-US" dirty="0" err="1"/>
              <a:t>피피티</a:t>
            </a:r>
            <a:r>
              <a:rPr lang="ko-KR" altLang="en-US" dirty="0"/>
              <a:t> 애니메이션을 활용하였다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en-US" altLang="ko-KR" dirty="0"/>
              <a:t>part 7 </a:t>
            </a:r>
            <a:r>
              <a:rPr lang="ko-KR" altLang="en-US" dirty="0"/>
              <a:t>에서는 다음 시간에 배울 내용을 안내하고</a:t>
            </a:r>
            <a:r>
              <a:rPr lang="en-US" altLang="ko-KR" dirty="0"/>
              <a:t>, </a:t>
            </a:r>
            <a:r>
              <a:rPr lang="ko-KR" altLang="en-US" dirty="0"/>
              <a:t>학생들이 평가를 미리 준비를 할 수 있도록 문제의 유형</a:t>
            </a:r>
            <a:r>
              <a:rPr lang="en-US" altLang="ko-KR" dirty="0"/>
              <a:t>(</a:t>
            </a:r>
            <a:r>
              <a:rPr lang="ko-KR" altLang="en-US" dirty="0"/>
              <a:t>앞서 푼 </a:t>
            </a:r>
            <a:r>
              <a:rPr lang="en-US" altLang="ko-KR" dirty="0" err="1"/>
              <a:t>ppt</a:t>
            </a:r>
            <a:r>
              <a:rPr lang="en-US" altLang="ko-KR" dirty="0"/>
              <a:t> </a:t>
            </a:r>
            <a:r>
              <a:rPr lang="ko-KR" altLang="en-US" dirty="0"/>
              <a:t>문제와 </a:t>
            </a:r>
            <a:r>
              <a:rPr lang="ko-KR" altLang="en-US" dirty="0" err="1"/>
              <a:t>비슷</a:t>
            </a:r>
            <a:r>
              <a:rPr lang="en-US" altLang="ko-KR" dirty="0"/>
              <a:t>)</a:t>
            </a:r>
            <a:r>
              <a:rPr lang="ko-KR" altLang="en-US" dirty="0"/>
              <a:t>과 문항 수를 알려준다</a:t>
            </a:r>
            <a:r>
              <a:rPr lang="en-US" altLang="ko-KR" dirty="0"/>
              <a:t>. </a:t>
            </a:r>
            <a:r>
              <a:rPr lang="ko-KR" altLang="en-US" dirty="0"/>
              <a:t>그리고 </a:t>
            </a:r>
            <a:r>
              <a:rPr lang="ko-KR" altLang="en-US" dirty="0" err="1"/>
              <a:t>페들릿을</a:t>
            </a:r>
            <a:r>
              <a:rPr lang="ko-KR" altLang="en-US" dirty="0"/>
              <a:t> 활용하는 과제도 있음을 알린다</a:t>
            </a:r>
            <a:r>
              <a:rPr lang="en-US" altLang="ko-KR" dirty="0"/>
              <a:t>. </a:t>
            </a:r>
            <a:r>
              <a:rPr lang="ko-KR" altLang="en-US" dirty="0"/>
              <a:t>마지막으로 오늘 배웠던 내용을 다시 한 번 요약하면서 수업이 학생들의 기억에 오래 남을 수 있도록 하기 위해</a:t>
            </a:r>
            <a:r>
              <a:rPr lang="en-US" altLang="ko-KR" dirty="0"/>
              <a:t>, </a:t>
            </a:r>
            <a:r>
              <a:rPr lang="ko-KR" altLang="en-US" dirty="0"/>
              <a:t>배운 내용이 일상생활에서 유용하게 쓰일 수 있음을 알리고</a:t>
            </a:r>
            <a:r>
              <a:rPr lang="en-US" altLang="ko-KR" dirty="0"/>
              <a:t>, </a:t>
            </a:r>
            <a:r>
              <a:rPr lang="ko-KR" altLang="en-US" dirty="0"/>
              <a:t>토론의 의미를 상기한다</a:t>
            </a:r>
            <a:r>
              <a:rPr lang="en-US" altLang="ko-KR" dirty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30644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0" y="662609"/>
            <a:ext cx="12192000" cy="1365802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/>
          <p:cNvGrpSpPr/>
          <p:nvPr/>
        </p:nvGrpSpPr>
        <p:grpSpPr>
          <a:xfrm>
            <a:off x="556590" y="198369"/>
            <a:ext cx="6167756" cy="1134834"/>
            <a:chOff x="556590" y="1460994"/>
            <a:chExt cx="3869636" cy="1134834"/>
          </a:xfrm>
        </p:grpSpPr>
        <p:sp>
          <p:nvSpPr>
            <p:cNvPr id="5" name="ホームベース 4"/>
            <p:cNvSpPr/>
            <p:nvPr/>
          </p:nvSpPr>
          <p:spPr>
            <a:xfrm>
              <a:off x="556590" y="1460994"/>
              <a:ext cx="3869636" cy="1134834"/>
            </a:xfrm>
            <a:prstGeom prst="homePlate">
              <a:avLst/>
            </a:prstGeom>
            <a:solidFill>
              <a:schemeClr val="bg1"/>
            </a:solidFill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ko-KR" altLang="en-US" dirty="0" smtClean="0">
                  <a:solidFill>
                    <a:sysClr val="windowText" lastClr="000000"/>
                  </a:solidFill>
                </a:rPr>
                <a:t>                 </a:t>
              </a:r>
              <a:r>
                <a:rPr kumimoji="1" lang="ko-KR" altLang="en-US" sz="3600" dirty="0" smtClean="0">
                  <a:solidFill>
                    <a:sysClr val="windowText" lastClr="000000"/>
                  </a:solidFill>
                </a:rPr>
                <a:t>이전 </a:t>
              </a:r>
              <a:r>
                <a:rPr kumimoji="1" lang="ko-KR" altLang="en-US" sz="3600" dirty="0" err="1" smtClean="0">
                  <a:solidFill>
                    <a:sysClr val="windowText" lastClr="000000"/>
                  </a:solidFill>
                </a:rPr>
                <a:t>차시</a:t>
              </a:r>
              <a:r>
                <a:rPr kumimoji="1" lang="ko-KR" altLang="en-US" sz="3600" dirty="0" smtClean="0">
                  <a:solidFill>
                    <a:sysClr val="windowText" lastClr="000000"/>
                  </a:solidFill>
                </a:rPr>
                <a:t> 복습</a:t>
              </a:r>
              <a:endParaRPr kumimoji="1" lang="ja-JP" altLang="en-US" sz="36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795130" y="1705243"/>
              <a:ext cx="131055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3600" b="1" dirty="0">
                  <a:solidFill>
                    <a:srgbClr val="1F3359"/>
                  </a:solidFill>
                </a:rPr>
                <a:t>Part 1</a:t>
              </a:r>
              <a:endParaRPr kumimoji="1" lang="ja-JP" altLang="en-US" sz="3600" b="1" dirty="0">
                <a:solidFill>
                  <a:srgbClr val="1F3359"/>
                </a:solidFill>
              </a:endParaRPr>
            </a:p>
          </p:txBody>
        </p:sp>
      </p:grpSp>
      <p:grpSp>
        <p:nvGrpSpPr>
          <p:cNvPr id="26" name="그룹 25"/>
          <p:cNvGrpSpPr/>
          <p:nvPr/>
        </p:nvGrpSpPr>
        <p:grpSpPr>
          <a:xfrm>
            <a:off x="0" y="2028410"/>
            <a:ext cx="12192000" cy="4239867"/>
            <a:chOff x="0" y="2028410"/>
            <a:chExt cx="12192000" cy="4239867"/>
          </a:xfrm>
        </p:grpSpPr>
        <p:sp>
          <p:nvSpPr>
            <p:cNvPr id="2" name="正方形/長方形 1"/>
            <p:cNvSpPr/>
            <p:nvPr/>
          </p:nvSpPr>
          <p:spPr>
            <a:xfrm>
              <a:off x="0" y="2028410"/>
              <a:ext cx="12192000" cy="4239867"/>
            </a:xfrm>
            <a:prstGeom prst="rect">
              <a:avLst/>
            </a:prstGeom>
            <a:solidFill>
              <a:srgbClr val="22578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9" name="グループ化 8"/>
            <p:cNvGrpSpPr/>
            <p:nvPr/>
          </p:nvGrpSpPr>
          <p:grpSpPr>
            <a:xfrm>
              <a:off x="581804" y="3118939"/>
              <a:ext cx="578496" cy="550548"/>
              <a:chOff x="8132702" y="1007164"/>
              <a:chExt cx="918534" cy="874158"/>
            </a:xfrm>
          </p:grpSpPr>
          <p:sp>
            <p:nvSpPr>
              <p:cNvPr id="13" name="正方形/長方形 12"/>
              <p:cNvSpPr/>
              <p:nvPr/>
            </p:nvSpPr>
            <p:spPr>
              <a:xfrm>
                <a:off x="8132702" y="1118750"/>
                <a:ext cx="828260" cy="762572"/>
              </a:xfrm>
              <a:prstGeom prst="rect">
                <a:avLst/>
              </a:prstGeom>
              <a:solidFill>
                <a:srgbClr val="FFC000">
                  <a:alpha val="85000"/>
                </a:srgb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14" name="正方形/長方形 13"/>
              <p:cNvSpPr/>
              <p:nvPr/>
            </p:nvSpPr>
            <p:spPr>
              <a:xfrm>
                <a:off x="8236228" y="1007164"/>
                <a:ext cx="815008" cy="790413"/>
              </a:xfrm>
              <a:prstGeom prst="rect">
                <a:avLst/>
              </a:prstGeom>
              <a:noFill/>
              <a:ln w="76200">
                <a:solidFill>
                  <a:srgbClr val="1F335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sp>
          <p:nvSpPr>
            <p:cNvPr id="17" name="テキスト ボックス 16"/>
            <p:cNvSpPr txBox="1"/>
            <p:nvPr/>
          </p:nvSpPr>
          <p:spPr>
            <a:xfrm>
              <a:off x="1466242" y="2954986"/>
              <a:ext cx="1051620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ko-KR" altLang="en-US" sz="4000" b="1" spc="-300" dirty="0" smtClean="0">
                  <a:solidFill>
                    <a:schemeClr val="bg1">
                      <a:lumMod val="50000"/>
                    </a:schemeClr>
                  </a:solidFill>
                </a:rPr>
                <a:t>소유권 절대의 원칙  </a:t>
              </a:r>
              <a:r>
                <a:rPr lang="ko-KR" altLang="en-US" sz="4000" b="1" dirty="0" smtClean="0">
                  <a:solidFill>
                    <a:schemeClr val="bg1">
                      <a:lumMod val="50000"/>
                    </a:schemeClr>
                  </a:solidFill>
                </a:rPr>
                <a:t>→ 소유권 공공복리의 원칙</a:t>
              </a:r>
              <a:endParaRPr lang="ko-KR" altLang="en-US" sz="40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grpSp>
          <p:nvGrpSpPr>
            <p:cNvPr id="18" name="グループ化 8"/>
            <p:cNvGrpSpPr/>
            <p:nvPr/>
          </p:nvGrpSpPr>
          <p:grpSpPr>
            <a:xfrm>
              <a:off x="581804" y="4337345"/>
              <a:ext cx="578496" cy="550548"/>
              <a:chOff x="8132702" y="1007164"/>
              <a:chExt cx="918534" cy="874158"/>
            </a:xfrm>
          </p:grpSpPr>
          <p:sp>
            <p:nvSpPr>
              <p:cNvPr id="19" name="正方形/長方形 12"/>
              <p:cNvSpPr/>
              <p:nvPr/>
            </p:nvSpPr>
            <p:spPr>
              <a:xfrm>
                <a:off x="8132702" y="1118750"/>
                <a:ext cx="828260" cy="762572"/>
              </a:xfrm>
              <a:prstGeom prst="rect">
                <a:avLst/>
              </a:prstGeom>
              <a:solidFill>
                <a:srgbClr val="FFC000">
                  <a:alpha val="85000"/>
                </a:srgb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20" name="正方形/長方形 13"/>
              <p:cNvSpPr/>
              <p:nvPr/>
            </p:nvSpPr>
            <p:spPr>
              <a:xfrm>
                <a:off x="8236228" y="1007164"/>
                <a:ext cx="815008" cy="790413"/>
              </a:xfrm>
              <a:prstGeom prst="rect">
                <a:avLst/>
              </a:prstGeom>
              <a:noFill/>
              <a:ln w="76200">
                <a:solidFill>
                  <a:srgbClr val="1F335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grpSp>
          <p:nvGrpSpPr>
            <p:cNvPr id="21" name="グループ化 8"/>
            <p:cNvGrpSpPr/>
            <p:nvPr/>
          </p:nvGrpSpPr>
          <p:grpSpPr>
            <a:xfrm>
              <a:off x="614404" y="5333205"/>
              <a:ext cx="578496" cy="550548"/>
              <a:chOff x="8132702" y="1007164"/>
              <a:chExt cx="918534" cy="874158"/>
            </a:xfrm>
          </p:grpSpPr>
          <p:sp>
            <p:nvSpPr>
              <p:cNvPr id="22" name="正方形/長方形 12"/>
              <p:cNvSpPr/>
              <p:nvPr/>
            </p:nvSpPr>
            <p:spPr>
              <a:xfrm>
                <a:off x="8132702" y="1118750"/>
                <a:ext cx="828260" cy="762572"/>
              </a:xfrm>
              <a:prstGeom prst="rect">
                <a:avLst/>
              </a:prstGeom>
              <a:solidFill>
                <a:srgbClr val="FFC000">
                  <a:alpha val="85000"/>
                </a:srgb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23" name="正方形/長方形 13"/>
              <p:cNvSpPr/>
              <p:nvPr/>
            </p:nvSpPr>
            <p:spPr>
              <a:xfrm>
                <a:off x="8236228" y="1007164"/>
                <a:ext cx="815008" cy="790413"/>
              </a:xfrm>
              <a:prstGeom prst="rect">
                <a:avLst/>
              </a:prstGeom>
              <a:noFill/>
              <a:ln w="76200">
                <a:solidFill>
                  <a:srgbClr val="1F335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sp>
          <p:nvSpPr>
            <p:cNvPr id="24" name="テキスト ボックス 16"/>
            <p:cNvSpPr txBox="1"/>
            <p:nvPr/>
          </p:nvSpPr>
          <p:spPr>
            <a:xfrm>
              <a:off x="1466242" y="4134772"/>
              <a:ext cx="1051620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4000" b="1" dirty="0" smtClean="0">
                  <a:solidFill>
                    <a:schemeClr val="bg1">
                      <a:lumMod val="50000"/>
                    </a:schemeClr>
                  </a:solidFill>
                </a:rPr>
                <a:t>계약 자유의 원칙 → 계약 공정의 원칙</a:t>
              </a:r>
              <a:endParaRPr lang="ko-KR" altLang="en-US" sz="40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25" name="テキスト ボックス 16"/>
            <p:cNvSpPr txBox="1"/>
            <p:nvPr/>
          </p:nvSpPr>
          <p:spPr>
            <a:xfrm>
              <a:off x="1466242" y="5228164"/>
              <a:ext cx="1051620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ko-KR" altLang="en-US" sz="4000" b="1" spc="-300" dirty="0" smtClean="0">
                  <a:solidFill>
                    <a:schemeClr val="bg1"/>
                  </a:solidFill>
                </a:rPr>
                <a:t>과실 책임의 원칙 </a:t>
              </a:r>
              <a:r>
                <a:rPr lang="ko-KR" altLang="en-US" sz="4000" b="1" dirty="0" smtClean="0">
                  <a:solidFill>
                    <a:schemeClr val="bg1"/>
                  </a:solidFill>
                </a:rPr>
                <a:t>→ 무과실 책임의 원칙</a:t>
              </a:r>
              <a:endParaRPr lang="ko-KR" altLang="en-US" sz="4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그룹 26"/>
          <p:cNvGrpSpPr/>
          <p:nvPr/>
        </p:nvGrpSpPr>
        <p:grpSpPr>
          <a:xfrm>
            <a:off x="0" y="2028409"/>
            <a:ext cx="12192000" cy="4239867"/>
            <a:chOff x="0" y="2028410"/>
            <a:chExt cx="12192000" cy="4239867"/>
          </a:xfrm>
        </p:grpSpPr>
        <p:sp>
          <p:nvSpPr>
            <p:cNvPr id="28" name="正方形/長方形 1"/>
            <p:cNvSpPr/>
            <p:nvPr/>
          </p:nvSpPr>
          <p:spPr>
            <a:xfrm>
              <a:off x="0" y="2028410"/>
              <a:ext cx="12192000" cy="4239867"/>
            </a:xfrm>
            <a:prstGeom prst="rect">
              <a:avLst/>
            </a:prstGeom>
            <a:solidFill>
              <a:srgbClr val="22578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9" name="グループ化 8"/>
            <p:cNvGrpSpPr/>
            <p:nvPr/>
          </p:nvGrpSpPr>
          <p:grpSpPr>
            <a:xfrm>
              <a:off x="581804" y="3118939"/>
              <a:ext cx="578496" cy="550548"/>
              <a:chOff x="8132702" y="1007164"/>
              <a:chExt cx="918534" cy="874158"/>
            </a:xfrm>
          </p:grpSpPr>
          <p:sp>
            <p:nvSpPr>
              <p:cNvPr id="39" name="正方形/長方形 12"/>
              <p:cNvSpPr/>
              <p:nvPr/>
            </p:nvSpPr>
            <p:spPr>
              <a:xfrm>
                <a:off x="8132702" y="1118750"/>
                <a:ext cx="828260" cy="762572"/>
              </a:xfrm>
              <a:prstGeom prst="rect">
                <a:avLst/>
              </a:prstGeom>
              <a:solidFill>
                <a:srgbClr val="FFC000">
                  <a:alpha val="85000"/>
                </a:srgb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40" name="正方形/長方形 13"/>
              <p:cNvSpPr/>
              <p:nvPr/>
            </p:nvSpPr>
            <p:spPr>
              <a:xfrm>
                <a:off x="8236228" y="1007164"/>
                <a:ext cx="815008" cy="790413"/>
              </a:xfrm>
              <a:prstGeom prst="rect">
                <a:avLst/>
              </a:prstGeom>
              <a:noFill/>
              <a:ln w="76200">
                <a:solidFill>
                  <a:srgbClr val="1F335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sp>
          <p:nvSpPr>
            <p:cNvPr id="30" name="テキスト ボックス 16"/>
            <p:cNvSpPr txBox="1"/>
            <p:nvPr/>
          </p:nvSpPr>
          <p:spPr>
            <a:xfrm>
              <a:off x="1466242" y="2954986"/>
              <a:ext cx="1051620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ko-KR" altLang="en-US" sz="4000" b="1" spc="-300" dirty="0" smtClean="0">
                  <a:solidFill>
                    <a:schemeClr val="bg1">
                      <a:lumMod val="50000"/>
                    </a:schemeClr>
                  </a:solidFill>
                </a:rPr>
                <a:t>소유권 절대의 원칙  </a:t>
              </a:r>
              <a:r>
                <a:rPr lang="ko-KR" altLang="en-US" sz="4000" b="1" dirty="0" smtClean="0">
                  <a:solidFill>
                    <a:schemeClr val="bg1">
                      <a:lumMod val="50000"/>
                    </a:schemeClr>
                  </a:solidFill>
                </a:rPr>
                <a:t>→ 소유권 공공복리의 원칙</a:t>
              </a:r>
              <a:endParaRPr lang="ko-KR" altLang="en-US" sz="40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grpSp>
          <p:nvGrpSpPr>
            <p:cNvPr id="31" name="グループ化 8"/>
            <p:cNvGrpSpPr/>
            <p:nvPr/>
          </p:nvGrpSpPr>
          <p:grpSpPr>
            <a:xfrm>
              <a:off x="581804" y="4337345"/>
              <a:ext cx="578496" cy="550548"/>
              <a:chOff x="8132702" y="1007164"/>
              <a:chExt cx="918534" cy="874158"/>
            </a:xfrm>
          </p:grpSpPr>
          <p:sp>
            <p:nvSpPr>
              <p:cNvPr id="37" name="正方形/長方形 12"/>
              <p:cNvSpPr/>
              <p:nvPr/>
            </p:nvSpPr>
            <p:spPr>
              <a:xfrm>
                <a:off x="8132702" y="1118750"/>
                <a:ext cx="828260" cy="762572"/>
              </a:xfrm>
              <a:prstGeom prst="rect">
                <a:avLst/>
              </a:prstGeom>
              <a:solidFill>
                <a:srgbClr val="FFC000">
                  <a:alpha val="85000"/>
                </a:srgb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38" name="正方形/長方形 13"/>
              <p:cNvSpPr/>
              <p:nvPr/>
            </p:nvSpPr>
            <p:spPr>
              <a:xfrm>
                <a:off x="8236228" y="1007164"/>
                <a:ext cx="815008" cy="790413"/>
              </a:xfrm>
              <a:prstGeom prst="rect">
                <a:avLst/>
              </a:prstGeom>
              <a:noFill/>
              <a:ln w="76200">
                <a:solidFill>
                  <a:srgbClr val="1F335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grpSp>
          <p:nvGrpSpPr>
            <p:cNvPr id="32" name="グループ化 8"/>
            <p:cNvGrpSpPr/>
            <p:nvPr/>
          </p:nvGrpSpPr>
          <p:grpSpPr>
            <a:xfrm>
              <a:off x="614404" y="5333205"/>
              <a:ext cx="578496" cy="550548"/>
              <a:chOff x="8132702" y="1007164"/>
              <a:chExt cx="918534" cy="874158"/>
            </a:xfrm>
          </p:grpSpPr>
          <p:sp>
            <p:nvSpPr>
              <p:cNvPr id="35" name="正方形/長方形 12"/>
              <p:cNvSpPr/>
              <p:nvPr/>
            </p:nvSpPr>
            <p:spPr>
              <a:xfrm>
                <a:off x="8132702" y="1118750"/>
                <a:ext cx="828260" cy="762572"/>
              </a:xfrm>
              <a:prstGeom prst="rect">
                <a:avLst/>
              </a:prstGeom>
              <a:solidFill>
                <a:srgbClr val="FFC000">
                  <a:alpha val="85000"/>
                </a:srgb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36" name="正方形/長方形 13"/>
              <p:cNvSpPr/>
              <p:nvPr/>
            </p:nvSpPr>
            <p:spPr>
              <a:xfrm>
                <a:off x="8236228" y="1007164"/>
                <a:ext cx="815008" cy="790413"/>
              </a:xfrm>
              <a:prstGeom prst="rect">
                <a:avLst/>
              </a:prstGeom>
              <a:noFill/>
              <a:ln w="76200">
                <a:solidFill>
                  <a:srgbClr val="1F335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sp>
          <p:nvSpPr>
            <p:cNvPr id="33" name="テキスト ボックス 16"/>
            <p:cNvSpPr txBox="1"/>
            <p:nvPr/>
          </p:nvSpPr>
          <p:spPr>
            <a:xfrm>
              <a:off x="1466242" y="4134772"/>
              <a:ext cx="1051620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4000" b="1" dirty="0" smtClean="0">
                  <a:solidFill>
                    <a:schemeClr val="bg1"/>
                  </a:solidFill>
                </a:rPr>
                <a:t>계약 자유의 원칙 → 계약 공정의 원칙</a:t>
              </a:r>
              <a:endParaRPr lang="ko-KR" altLang="en-US" sz="4000" b="1" dirty="0">
                <a:solidFill>
                  <a:schemeClr val="bg1"/>
                </a:solidFill>
              </a:endParaRPr>
            </a:p>
          </p:txBody>
        </p:sp>
        <p:sp>
          <p:nvSpPr>
            <p:cNvPr id="34" name="テキスト ボックス 16"/>
            <p:cNvSpPr txBox="1"/>
            <p:nvPr/>
          </p:nvSpPr>
          <p:spPr>
            <a:xfrm>
              <a:off x="1466242" y="5228164"/>
              <a:ext cx="1051620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ko-KR" altLang="en-US" sz="4000" b="1" spc="-300" dirty="0" smtClean="0">
                  <a:solidFill>
                    <a:schemeClr val="bg1">
                      <a:lumMod val="50000"/>
                    </a:schemeClr>
                  </a:solidFill>
                </a:rPr>
                <a:t>과실 책임의 원칙 </a:t>
              </a:r>
              <a:r>
                <a:rPr lang="ko-KR" altLang="en-US" sz="4000" b="1" dirty="0" smtClean="0">
                  <a:solidFill>
                    <a:schemeClr val="bg1">
                      <a:lumMod val="50000"/>
                    </a:schemeClr>
                  </a:solidFill>
                </a:rPr>
                <a:t>→ 무과실 책임의 원칙</a:t>
              </a:r>
              <a:endParaRPr lang="ko-KR" altLang="en-US" sz="40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41" name="그룹 40"/>
          <p:cNvGrpSpPr/>
          <p:nvPr/>
        </p:nvGrpSpPr>
        <p:grpSpPr>
          <a:xfrm>
            <a:off x="0" y="2014837"/>
            <a:ext cx="12192000" cy="4239867"/>
            <a:chOff x="0" y="2028410"/>
            <a:chExt cx="12192000" cy="4239867"/>
          </a:xfrm>
        </p:grpSpPr>
        <p:sp>
          <p:nvSpPr>
            <p:cNvPr id="42" name="正方形/長方形 1"/>
            <p:cNvSpPr/>
            <p:nvPr/>
          </p:nvSpPr>
          <p:spPr>
            <a:xfrm>
              <a:off x="0" y="2028410"/>
              <a:ext cx="12192000" cy="4239867"/>
            </a:xfrm>
            <a:prstGeom prst="rect">
              <a:avLst/>
            </a:prstGeom>
            <a:solidFill>
              <a:srgbClr val="22578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3" name="グループ化 8"/>
            <p:cNvGrpSpPr/>
            <p:nvPr/>
          </p:nvGrpSpPr>
          <p:grpSpPr>
            <a:xfrm>
              <a:off x="581804" y="3118939"/>
              <a:ext cx="578496" cy="550548"/>
              <a:chOff x="8132702" y="1007164"/>
              <a:chExt cx="918534" cy="874158"/>
            </a:xfrm>
          </p:grpSpPr>
          <p:sp>
            <p:nvSpPr>
              <p:cNvPr id="53" name="正方形/長方形 12"/>
              <p:cNvSpPr/>
              <p:nvPr/>
            </p:nvSpPr>
            <p:spPr>
              <a:xfrm>
                <a:off x="8132702" y="1118750"/>
                <a:ext cx="828260" cy="762572"/>
              </a:xfrm>
              <a:prstGeom prst="rect">
                <a:avLst/>
              </a:prstGeom>
              <a:solidFill>
                <a:srgbClr val="FFC000">
                  <a:alpha val="85000"/>
                </a:srgb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54" name="正方形/長方形 13"/>
              <p:cNvSpPr/>
              <p:nvPr/>
            </p:nvSpPr>
            <p:spPr>
              <a:xfrm>
                <a:off x="8236228" y="1007164"/>
                <a:ext cx="815008" cy="790413"/>
              </a:xfrm>
              <a:prstGeom prst="rect">
                <a:avLst/>
              </a:prstGeom>
              <a:noFill/>
              <a:ln w="76200">
                <a:solidFill>
                  <a:srgbClr val="1F335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sp>
          <p:nvSpPr>
            <p:cNvPr id="44" name="テキスト ボックス 16"/>
            <p:cNvSpPr txBox="1"/>
            <p:nvPr/>
          </p:nvSpPr>
          <p:spPr>
            <a:xfrm>
              <a:off x="1466242" y="2954986"/>
              <a:ext cx="1051620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ko-KR" altLang="en-US" sz="4000" b="1" spc="-300" dirty="0" smtClean="0">
                  <a:solidFill>
                    <a:schemeClr val="bg1"/>
                  </a:solidFill>
                </a:rPr>
                <a:t>소유권 절대의 원칙  </a:t>
              </a:r>
              <a:r>
                <a:rPr lang="ko-KR" altLang="en-US" sz="4000" b="1" dirty="0" smtClean="0">
                  <a:solidFill>
                    <a:schemeClr val="bg1"/>
                  </a:solidFill>
                </a:rPr>
                <a:t>→ 소유권 공공복리의 원칙</a:t>
              </a:r>
              <a:endParaRPr lang="ko-KR" altLang="en-US" sz="4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45" name="グループ化 8"/>
            <p:cNvGrpSpPr/>
            <p:nvPr/>
          </p:nvGrpSpPr>
          <p:grpSpPr>
            <a:xfrm>
              <a:off x="581804" y="4337345"/>
              <a:ext cx="578496" cy="550548"/>
              <a:chOff x="8132702" y="1007164"/>
              <a:chExt cx="918534" cy="874158"/>
            </a:xfrm>
          </p:grpSpPr>
          <p:sp>
            <p:nvSpPr>
              <p:cNvPr id="51" name="正方形/長方形 12"/>
              <p:cNvSpPr/>
              <p:nvPr/>
            </p:nvSpPr>
            <p:spPr>
              <a:xfrm>
                <a:off x="8132702" y="1118750"/>
                <a:ext cx="828260" cy="762572"/>
              </a:xfrm>
              <a:prstGeom prst="rect">
                <a:avLst/>
              </a:prstGeom>
              <a:solidFill>
                <a:srgbClr val="FFC000">
                  <a:alpha val="85000"/>
                </a:srgb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52" name="正方形/長方形 13"/>
              <p:cNvSpPr/>
              <p:nvPr/>
            </p:nvSpPr>
            <p:spPr>
              <a:xfrm>
                <a:off x="8236228" y="1007164"/>
                <a:ext cx="815008" cy="790413"/>
              </a:xfrm>
              <a:prstGeom prst="rect">
                <a:avLst/>
              </a:prstGeom>
              <a:noFill/>
              <a:ln w="76200">
                <a:solidFill>
                  <a:srgbClr val="1F335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grpSp>
          <p:nvGrpSpPr>
            <p:cNvPr id="46" name="グループ化 8"/>
            <p:cNvGrpSpPr/>
            <p:nvPr/>
          </p:nvGrpSpPr>
          <p:grpSpPr>
            <a:xfrm>
              <a:off x="614404" y="5333205"/>
              <a:ext cx="578496" cy="550548"/>
              <a:chOff x="8132702" y="1007164"/>
              <a:chExt cx="918534" cy="874158"/>
            </a:xfrm>
          </p:grpSpPr>
          <p:sp>
            <p:nvSpPr>
              <p:cNvPr id="49" name="正方形/長方形 12"/>
              <p:cNvSpPr/>
              <p:nvPr/>
            </p:nvSpPr>
            <p:spPr>
              <a:xfrm>
                <a:off x="8132702" y="1118750"/>
                <a:ext cx="828260" cy="762572"/>
              </a:xfrm>
              <a:prstGeom prst="rect">
                <a:avLst/>
              </a:prstGeom>
              <a:solidFill>
                <a:srgbClr val="FFC000">
                  <a:alpha val="85000"/>
                </a:srgb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50" name="正方形/長方形 13"/>
              <p:cNvSpPr/>
              <p:nvPr/>
            </p:nvSpPr>
            <p:spPr>
              <a:xfrm>
                <a:off x="8236228" y="1007164"/>
                <a:ext cx="815008" cy="790413"/>
              </a:xfrm>
              <a:prstGeom prst="rect">
                <a:avLst/>
              </a:prstGeom>
              <a:noFill/>
              <a:ln w="76200">
                <a:solidFill>
                  <a:srgbClr val="1F335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sp>
          <p:nvSpPr>
            <p:cNvPr id="47" name="テキスト ボックス 16"/>
            <p:cNvSpPr txBox="1"/>
            <p:nvPr/>
          </p:nvSpPr>
          <p:spPr>
            <a:xfrm>
              <a:off x="1466242" y="4134772"/>
              <a:ext cx="1051620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4000" b="1" dirty="0" smtClean="0">
                  <a:solidFill>
                    <a:schemeClr val="bg1">
                      <a:lumMod val="50000"/>
                    </a:schemeClr>
                  </a:solidFill>
                </a:rPr>
                <a:t>계약 자유의 원칙 → 계약 공정의 원칙</a:t>
              </a:r>
              <a:endParaRPr lang="ko-KR" altLang="en-US" sz="40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48" name="テキスト ボックス 16"/>
            <p:cNvSpPr txBox="1"/>
            <p:nvPr/>
          </p:nvSpPr>
          <p:spPr>
            <a:xfrm>
              <a:off x="1466242" y="5228164"/>
              <a:ext cx="1051620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ko-KR" altLang="en-US" sz="4000" b="1" spc="-300" dirty="0" smtClean="0">
                  <a:solidFill>
                    <a:schemeClr val="bg1">
                      <a:lumMod val="50000"/>
                    </a:schemeClr>
                  </a:solidFill>
                </a:rPr>
                <a:t>과실 책임의 원칙 </a:t>
              </a:r>
              <a:r>
                <a:rPr lang="ko-KR" altLang="en-US" sz="4000" b="1" dirty="0" smtClean="0">
                  <a:solidFill>
                    <a:schemeClr val="bg1">
                      <a:lumMod val="50000"/>
                    </a:schemeClr>
                  </a:solidFill>
                </a:rPr>
                <a:t>→ 무과실 책임의 원칙</a:t>
              </a:r>
              <a:endParaRPr lang="ko-KR" altLang="en-US" sz="40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11454568" y="6211669"/>
            <a:ext cx="640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>
                <a:solidFill>
                  <a:schemeClr val="bg1"/>
                </a:solidFill>
              </a:rPr>
              <a:t>3</a:t>
            </a:r>
            <a:endParaRPr lang="ko-KR" altLang="en-US" sz="3600" dirty="0">
              <a:solidFill>
                <a:schemeClr val="bg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050800" y="856064"/>
            <a:ext cx="40441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>
                <a:solidFill>
                  <a:srgbClr val="FF0000"/>
                </a:solidFill>
              </a:rPr>
              <a:t>권리의 사회성과 공공성 강조</a:t>
            </a:r>
            <a:endParaRPr lang="ko-KR" altLang="en-US" sz="3600" dirty="0">
              <a:solidFill>
                <a:srgbClr val="FF0000"/>
              </a:solidFill>
            </a:endParaRPr>
          </a:p>
        </p:txBody>
      </p:sp>
      <p:sp>
        <p:nvSpPr>
          <p:cNvPr id="58" name="직사각형 57"/>
          <p:cNvSpPr/>
          <p:nvPr/>
        </p:nvSpPr>
        <p:spPr>
          <a:xfrm>
            <a:off x="6343650" y="2640764"/>
            <a:ext cx="5638800" cy="350656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오른쪽 화살표 58"/>
          <p:cNvSpPr/>
          <p:nvPr/>
        </p:nvSpPr>
        <p:spPr>
          <a:xfrm rot="16200000">
            <a:off x="10039194" y="2005048"/>
            <a:ext cx="1129780" cy="742950"/>
          </a:xfrm>
          <a:prstGeom prst="rightArrow">
            <a:avLst>
              <a:gd name="adj1" fmla="val 50000"/>
              <a:gd name="adj2" fmla="val 67949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7191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8" grpId="0" animBg="1"/>
      <p:bldP spid="5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12192000" cy="1616765"/>
          </a:xfrm>
          <a:prstGeom prst="rect">
            <a:avLst/>
          </a:prstGeom>
          <a:solidFill>
            <a:srgbClr val="2257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282270" y="316503"/>
            <a:ext cx="2110410" cy="929201"/>
            <a:chOff x="556590" y="1460994"/>
            <a:chExt cx="2110410" cy="1134834"/>
          </a:xfrm>
        </p:grpSpPr>
        <p:sp>
          <p:nvSpPr>
            <p:cNvPr id="3" name="ホームベース 2"/>
            <p:cNvSpPr/>
            <p:nvPr/>
          </p:nvSpPr>
          <p:spPr>
            <a:xfrm>
              <a:off x="556590" y="1460994"/>
              <a:ext cx="2110410" cy="1134834"/>
            </a:xfrm>
            <a:prstGeom prst="homePlate">
              <a:avLst/>
            </a:prstGeom>
            <a:solidFill>
              <a:schemeClr val="bg1"/>
            </a:solidFill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795130" y="1606538"/>
              <a:ext cx="131055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3600" b="1" dirty="0">
                  <a:solidFill>
                    <a:srgbClr val="1F3359"/>
                  </a:solidFill>
                </a:rPr>
                <a:t>Part 1</a:t>
              </a:r>
              <a:endParaRPr kumimoji="1" lang="ja-JP" altLang="en-US" sz="3600" b="1" dirty="0">
                <a:solidFill>
                  <a:srgbClr val="1F3359"/>
                </a:solidFill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2631220" y="316503"/>
            <a:ext cx="71865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altLang="en-US" sz="5400" b="1" spc="-300" dirty="0" smtClean="0">
                <a:solidFill>
                  <a:schemeClr val="bg1"/>
                </a:solidFill>
              </a:rPr>
              <a:t>혼인의 형식적 성립 요건</a:t>
            </a:r>
            <a:endParaRPr kumimoji="1" lang="ja-JP" altLang="en-US" sz="5400" b="1" spc="-300" dirty="0">
              <a:solidFill>
                <a:schemeClr val="bg1"/>
              </a:solidFill>
            </a:endParaRPr>
          </a:p>
        </p:txBody>
      </p:sp>
      <p:grpSp>
        <p:nvGrpSpPr>
          <p:cNvPr id="132" name="グループ化 8"/>
          <p:cNvGrpSpPr/>
          <p:nvPr/>
        </p:nvGrpSpPr>
        <p:grpSpPr>
          <a:xfrm>
            <a:off x="581804" y="3118939"/>
            <a:ext cx="578496" cy="550548"/>
            <a:chOff x="8132702" y="1007164"/>
            <a:chExt cx="918534" cy="874158"/>
          </a:xfrm>
        </p:grpSpPr>
        <p:sp>
          <p:nvSpPr>
            <p:cNvPr id="133" name="正方形/長方形 12"/>
            <p:cNvSpPr/>
            <p:nvPr/>
          </p:nvSpPr>
          <p:spPr>
            <a:xfrm>
              <a:off x="8132702" y="1118750"/>
              <a:ext cx="828260" cy="762572"/>
            </a:xfrm>
            <a:prstGeom prst="rect">
              <a:avLst/>
            </a:prstGeom>
            <a:solidFill>
              <a:srgbClr val="FFC000">
                <a:alpha val="85000"/>
              </a:srgb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34" name="正方形/長方形 13"/>
            <p:cNvSpPr/>
            <p:nvPr/>
          </p:nvSpPr>
          <p:spPr>
            <a:xfrm>
              <a:off x="8236228" y="1007164"/>
              <a:ext cx="815008" cy="790413"/>
            </a:xfrm>
            <a:prstGeom prst="rect">
              <a:avLst/>
            </a:prstGeom>
            <a:noFill/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</p:grpSp>
      <p:sp>
        <p:nvSpPr>
          <p:cNvPr id="135" name="テキスト ボックス 16"/>
          <p:cNvSpPr txBox="1"/>
          <p:nvPr/>
        </p:nvSpPr>
        <p:spPr>
          <a:xfrm>
            <a:off x="1466242" y="3013898"/>
            <a:ext cx="10516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 smtClean="0"/>
              <a:t>혼인신고</a:t>
            </a:r>
            <a:endParaRPr lang="ko-KR" altLang="en-US" sz="4000" b="1" dirty="0"/>
          </a:p>
        </p:txBody>
      </p:sp>
      <p:grpSp>
        <p:nvGrpSpPr>
          <p:cNvPr id="138" name="グループ化 19"/>
          <p:cNvGrpSpPr/>
          <p:nvPr/>
        </p:nvGrpSpPr>
        <p:grpSpPr>
          <a:xfrm rot="5400000">
            <a:off x="555771" y="4534125"/>
            <a:ext cx="644224" cy="502345"/>
            <a:chOff x="6811617" y="999956"/>
            <a:chExt cx="1022897" cy="797622"/>
          </a:xfrm>
        </p:grpSpPr>
        <p:sp>
          <p:nvSpPr>
            <p:cNvPr id="145" name="二等辺三角形 13"/>
            <p:cNvSpPr/>
            <p:nvPr/>
          </p:nvSpPr>
          <p:spPr>
            <a:xfrm>
              <a:off x="6811617" y="999956"/>
              <a:ext cx="884584" cy="762572"/>
            </a:xfrm>
            <a:prstGeom prst="triangle">
              <a:avLst/>
            </a:prstGeom>
            <a:solidFill>
              <a:srgbClr val="FFC000">
                <a:alpha val="85000"/>
              </a:srgb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46" name="二等辺三角形 10"/>
            <p:cNvSpPr/>
            <p:nvPr/>
          </p:nvSpPr>
          <p:spPr>
            <a:xfrm>
              <a:off x="6917635" y="1007165"/>
              <a:ext cx="916879" cy="790413"/>
            </a:xfrm>
            <a:prstGeom prst="triangle">
              <a:avLst/>
            </a:prstGeom>
            <a:noFill/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</p:grpSp>
      <p:sp>
        <p:nvSpPr>
          <p:cNvPr id="147" name="テキスト ボックス 16"/>
          <p:cNvSpPr txBox="1"/>
          <p:nvPr/>
        </p:nvSpPr>
        <p:spPr>
          <a:xfrm>
            <a:off x="1542442" y="4458909"/>
            <a:ext cx="10516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 smtClean="0"/>
              <a:t>법률혼주의</a:t>
            </a:r>
            <a:endParaRPr lang="ko-KR" altLang="en-US" sz="4000" b="1" dirty="0"/>
          </a:p>
        </p:txBody>
      </p:sp>
      <p:sp>
        <p:nvSpPr>
          <p:cNvPr id="149" name="TextBox 148"/>
          <p:cNvSpPr txBox="1"/>
          <p:nvPr/>
        </p:nvSpPr>
        <p:spPr>
          <a:xfrm>
            <a:off x="11454568" y="6211669"/>
            <a:ext cx="640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/>
              <a:t>4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5633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12192000" cy="1616765"/>
          </a:xfrm>
          <a:prstGeom prst="rect">
            <a:avLst/>
          </a:prstGeom>
          <a:solidFill>
            <a:srgbClr val="2257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282270" y="316503"/>
            <a:ext cx="2110410" cy="929201"/>
            <a:chOff x="556590" y="1460994"/>
            <a:chExt cx="2110410" cy="1134834"/>
          </a:xfrm>
        </p:grpSpPr>
        <p:sp>
          <p:nvSpPr>
            <p:cNvPr id="3" name="ホームベース 2"/>
            <p:cNvSpPr/>
            <p:nvPr/>
          </p:nvSpPr>
          <p:spPr>
            <a:xfrm>
              <a:off x="556590" y="1460994"/>
              <a:ext cx="2110410" cy="1134834"/>
            </a:xfrm>
            <a:prstGeom prst="homePlate">
              <a:avLst/>
            </a:prstGeom>
            <a:solidFill>
              <a:schemeClr val="bg1"/>
            </a:solidFill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795130" y="1606538"/>
              <a:ext cx="131055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3600" b="1" dirty="0">
                  <a:solidFill>
                    <a:srgbClr val="1F3359"/>
                  </a:solidFill>
                </a:rPr>
                <a:t>Part 1</a:t>
              </a:r>
              <a:endParaRPr kumimoji="1" lang="ja-JP" altLang="en-US" sz="3600" b="1" dirty="0">
                <a:solidFill>
                  <a:srgbClr val="1F3359"/>
                </a:solidFill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2631220" y="316503"/>
            <a:ext cx="71865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altLang="en-US" sz="5400" b="1" spc="-300" dirty="0" smtClean="0">
                <a:solidFill>
                  <a:schemeClr val="bg1"/>
                </a:solidFill>
              </a:rPr>
              <a:t>혼인의 실질적 성립 요건</a:t>
            </a:r>
            <a:endParaRPr kumimoji="1" lang="ja-JP" altLang="en-US" sz="5400" b="1" spc="-300" dirty="0">
              <a:solidFill>
                <a:schemeClr val="bg1"/>
              </a:solidFill>
            </a:endParaRPr>
          </a:p>
        </p:txBody>
      </p:sp>
      <p:grpSp>
        <p:nvGrpSpPr>
          <p:cNvPr id="27" name="グループ化 26"/>
          <p:cNvGrpSpPr/>
          <p:nvPr/>
        </p:nvGrpSpPr>
        <p:grpSpPr>
          <a:xfrm>
            <a:off x="282270" y="2924623"/>
            <a:ext cx="11631435" cy="2614095"/>
            <a:chOff x="268443" y="1933268"/>
            <a:chExt cx="12134928" cy="2749309"/>
          </a:xfrm>
        </p:grpSpPr>
        <p:grpSp>
          <p:nvGrpSpPr>
            <p:cNvPr id="14" name="グループ化 13"/>
            <p:cNvGrpSpPr/>
            <p:nvPr/>
          </p:nvGrpSpPr>
          <p:grpSpPr>
            <a:xfrm>
              <a:off x="268443" y="1933268"/>
              <a:ext cx="2885574" cy="2749309"/>
              <a:chOff x="268443" y="1933268"/>
              <a:chExt cx="2885574" cy="2749309"/>
            </a:xfrm>
          </p:grpSpPr>
          <p:sp>
            <p:nvSpPr>
              <p:cNvPr id="11" name="正方形/長方形 10"/>
              <p:cNvSpPr/>
              <p:nvPr/>
            </p:nvSpPr>
            <p:spPr>
              <a:xfrm>
                <a:off x="282270" y="1933268"/>
                <a:ext cx="2871747" cy="2749309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/>
              </a:p>
            </p:txBody>
          </p:sp>
          <p:sp>
            <p:nvSpPr>
              <p:cNvPr id="12" name="テキスト ボックス 11"/>
              <p:cNvSpPr txBox="1"/>
              <p:nvPr/>
            </p:nvSpPr>
            <p:spPr>
              <a:xfrm>
                <a:off x="268443" y="2766458"/>
                <a:ext cx="2850090" cy="12624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kumimoji="1" lang="ko-KR" altLang="en-US" sz="2400" b="1" dirty="0" smtClean="0"/>
                  <a:t>만 </a:t>
                </a:r>
                <a:r>
                  <a:rPr kumimoji="1" lang="en-US" altLang="ko-KR" sz="2400" b="1" dirty="0" smtClean="0"/>
                  <a:t>19</a:t>
                </a:r>
                <a:r>
                  <a:rPr kumimoji="1" lang="ko-KR" altLang="en-US" sz="2400" b="1" dirty="0" smtClean="0"/>
                  <a:t>세</a:t>
                </a:r>
                <a:endParaRPr kumimoji="1" lang="en-US" altLang="ko-KR" sz="2400" b="1" dirty="0" smtClean="0"/>
              </a:p>
              <a:p>
                <a:pPr algn="ctr">
                  <a:lnSpc>
                    <a:spcPct val="150000"/>
                  </a:lnSpc>
                </a:pPr>
                <a:r>
                  <a:rPr kumimoji="1" lang="ko-KR" altLang="en-US" sz="2400" b="1" dirty="0" smtClean="0"/>
                  <a:t>만 </a:t>
                </a:r>
                <a:r>
                  <a:rPr kumimoji="1" lang="en-US" altLang="ko-KR" sz="2400" b="1" dirty="0" smtClean="0"/>
                  <a:t>18</a:t>
                </a:r>
                <a:r>
                  <a:rPr kumimoji="1" lang="ko-KR" altLang="en-US" sz="2400" b="1" dirty="0" smtClean="0"/>
                  <a:t>세 </a:t>
                </a:r>
                <a:r>
                  <a:rPr kumimoji="1" lang="en-US" altLang="ko-KR" sz="2400" b="1" dirty="0" smtClean="0"/>
                  <a:t>- </a:t>
                </a:r>
                <a:r>
                  <a:rPr kumimoji="1" lang="ko-KR" altLang="en-US" sz="2400" b="1" dirty="0" smtClean="0"/>
                  <a:t>성년의제</a:t>
                </a:r>
                <a:endParaRPr kumimoji="1" lang="en-US" altLang="ko-KR" sz="2400" b="1" dirty="0" smtClean="0"/>
              </a:p>
            </p:txBody>
          </p:sp>
        </p:grpSp>
        <p:grpSp>
          <p:nvGrpSpPr>
            <p:cNvPr id="15" name="グループ化 14"/>
            <p:cNvGrpSpPr/>
            <p:nvPr/>
          </p:nvGrpSpPr>
          <p:grpSpPr>
            <a:xfrm>
              <a:off x="3365388" y="1933268"/>
              <a:ext cx="2871747" cy="2749309"/>
              <a:chOff x="282270" y="1933268"/>
              <a:chExt cx="2871747" cy="2749309"/>
            </a:xfrm>
          </p:grpSpPr>
          <p:sp>
            <p:nvSpPr>
              <p:cNvPr id="16" name="正方形/長方形 15"/>
              <p:cNvSpPr/>
              <p:nvPr/>
            </p:nvSpPr>
            <p:spPr>
              <a:xfrm>
                <a:off x="282270" y="1933268"/>
                <a:ext cx="2871747" cy="2749309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/>
              </a:p>
            </p:txBody>
          </p:sp>
          <p:sp>
            <p:nvSpPr>
              <p:cNvPr id="17" name="テキスト ボックス 16"/>
              <p:cNvSpPr txBox="1"/>
              <p:nvPr/>
            </p:nvSpPr>
            <p:spPr>
              <a:xfrm>
                <a:off x="774746" y="3123745"/>
                <a:ext cx="1886793" cy="4855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ko-KR" altLang="en-US" sz="2400" b="1" dirty="0" smtClean="0"/>
                  <a:t>근친혼 금지</a:t>
                </a:r>
                <a:endParaRPr kumimoji="1" lang="ja-JP" altLang="en-US" sz="2400" b="1" dirty="0"/>
              </a:p>
            </p:txBody>
          </p:sp>
        </p:grpSp>
        <p:grpSp>
          <p:nvGrpSpPr>
            <p:cNvPr id="19" name="グループ化 18"/>
            <p:cNvGrpSpPr/>
            <p:nvPr/>
          </p:nvGrpSpPr>
          <p:grpSpPr>
            <a:xfrm>
              <a:off x="6448506" y="1933268"/>
              <a:ext cx="2871747" cy="2749309"/>
              <a:chOff x="282270" y="1933268"/>
              <a:chExt cx="2871747" cy="2749309"/>
            </a:xfrm>
          </p:grpSpPr>
          <p:sp>
            <p:nvSpPr>
              <p:cNvPr id="20" name="正方形/長方形 19"/>
              <p:cNvSpPr/>
              <p:nvPr/>
            </p:nvSpPr>
            <p:spPr>
              <a:xfrm>
                <a:off x="282270" y="1933268"/>
                <a:ext cx="2871747" cy="2749309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/>
              </a:p>
            </p:txBody>
          </p:sp>
          <p:sp>
            <p:nvSpPr>
              <p:cNvPr id="21" name="テキスト ボックス 20"/>
              <p:cNvSpPr txBox="1"/>
              <p:nvPr/>
            </p:nvSpPr>
            <p:spPr>
              <a:xfrm>
                <a:off x="935296" y="3128744"/>
                <a:ext cx="1565694" cy="4855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ko-KR" altLang="en-US" sz="2400" b="1" dirty="0" smtClean="0"/>
                  <a:t>중혼 금지</a:t>
                </a:r>
                <a:endParaRPr kumimoji="1" lang="ja-JP" altLang="en-US" sz="2400" b="1" dirty="0"/>
              </a:p>
            </p:txBody>
          </p:sp>
        </p:grpSp>
        <p:grpSp>
          <p:nvGrpSpPr>
            <p:cNvPr id="23" name="グループ化 22"/>
            <p:cNvGrpSpPr/>
            <p:nvPr/>
          </p:nvGrpSpPr>
          <p:grpSpPr>
            <a:xfrm>
              <a:off x="9531624" y="1933268"/>
              <a:ext cx="2871747" cy="2749309"/>
              <a:chOff x="282270" y="1933268"/>
              <a:chExt cx="2871747" cy="2749309"/>
            </a:xfrm>
          </p:grpSpPr>
          <p:sp>
            <p:nvSpPr>
              <p:cNvPr id="24" name="正方形/長方形 23"/>
              <p:cNvSpPr/>
              <p:nvPr/>
            </p:nvSpPr>
            <p:spPr>
              <a:xfrm>
                <a:off x="282270" y="1933268"/>
                <a:ext cx="2871747" cy="2749309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/>
              </a:p>
            </p:txBody>
          </p:sp>
          <p:sp>
            <p:nvSpPr>
              <p:cNvPr id="25" name="テキスト ボックス 24"/>
              <p:cNvSpPr txBox="1"/>
              <p:nvPr/>
            </p:nvSpPr>
            <p:spPr>
              <a:xfrm>
                <a:off x="569877" y="3143780"/>
                <a:ext cx="2296531" cy="4855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ko-KR" altLang="en-US" sz="2400" b="1" dirty="0" smtClean="0"/>
                  <a:t>혼인 의사 합치</a:t>
                </a:r>
                <a:endParaRPr kumimoji="1" lang="ja-JP" altLang="en-US" sz="2400" b="1" dirty="0"/>
              </a:p>
            </p:txBody>
          </p:sp>
        </p:grpSp>
      </p:grpSp>
      <p:sp>
        <p:nvSpPr>
          <p:cNvPr id="28" name="TextBox 27"/>
          <p:cNvSpPr txBox="1"/>
          <p:nvPr/>
        </p:nvSpPr>
        <p:spPr>
          <a:xfrm>
            <a:off x="11454568" y="6211669"/>
            <a:ext cx="640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/>
              <a:t>5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1577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12192000" cy="1616765"/>
          </a:xfrm>
          <a:prstGeom prst="rect">
            <a:avLst/>
          </a:prstGeom>
          <a:solidFill>
            <a:srgbClr val="2257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282270" y="316503"/>
            <a:ext cx="2110410" cy="929201"/>
            <a:chOff x="556590" y="1460994"/>
            <a:chExt cx="2110410" cy="1134834"/>
          </a:xfrm>
        </p:grpSpPr>
        <p:sp>
          <p:nvSpPr>
            <p:cNvPr id="3" name="ホームベース 2"/>
            <p:cNvSpPr/>
            <p:nvPr/>
          </p:nvSpPr>
          <p:spPr>
            <a:xfrm>
              <a:off x="556590" y="1460994"/>
              <a:ext cx="2110410" cy="1134834"/>
            </a:xfrm>
            <a:prstGeom prst="homePlate">
              <a:avLst/>
            </a:prstGeom>
            <a:solidFill>
              <a:schemeClr val="bg1"/>
            </a:solidFill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795130" y="1606538"/>
              <a:ext cx="1467068" cy="7893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3600" b="1" dirty="0">
                  <a:solidFill>
                    <a:srgbClr val="1F3359"/>
                  </a:solidFill>
                </a:rPr>
                <a:t>Part </a:t>
              </a:r>
              <a:r>
                <a:rPr kumimoji="1" lang="en-US" altLang="ko-KR" sz="3600" b="1" dirty="0" smtClean="0">
                  <a:solidFill>
                    <a:srgbClr val="1F3359"/>
                  </a:solidFill>
                </a:rPr>
                <a:t>2</a:t>
              </a:r>
              <a:endParaRPr kumimoji="1" lang="ja-JP" altLang="en-US" sz="3600" b="1" dirty="0">
                <a:solidFill>
                  <a:srgbClr val="1F3359"/>
                </a:solidFill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2631220" y="316503"/>
            <a:ext cx="44165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altLang="en-US" sz="5400" b="1" spc="-300" dirty="0" smtClean="0">
                <a:solidFill>
                  <a:schemeClr val="bg1"/>
                </a:solidFill>
              </a:rPr>
              <a:t>토론 주제 소개</a:t>
            </a:r>
            <a:endParaRPr kumimoji="1" lang="ja-JP" altLang="en-US" sz="5400" b="1" spc="-300" dirty="0">
              <a:solidFill>
                <a:schemeClr val="bg1"/>
              </a:solidFill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370443"/>
              </p:ext>
            </p:extLst>
          </p:nvPr>
        </p:nvGraphicFramePr>
        <p:xfrm>
          <a:off x="264960" y="1633330"/>
          <a:ext cx="11662080" cy="52926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9980"/>
                <a:gridCol w="9182100"/>
              </a:tblGrid>
              <a:tr h="70094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3000" dirty="0" smtClean="0">
                          <a:solidFill>
                            <a:sysClr val="windowText" lastClr="000000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시기</a:t>
                      </a:r>
                      <a:endParaRPr lang="ko-KR" altLang="en-US" sz="3000" dirty="0">
                        <a:solidFill>
                          <a:sysClr val="windowText" lastClr="000000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3000" dirty="0" smtClean="0">
                          <a:solidFill>
                            <a:sysClr val="windowText" lastClr="000000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사건</a:t>
                      </a:r>
                      <a:endParaRPr lang="ko-KR" altLang="en-US" sz="3000" dirty="0">
                        <a:solidFill>
                          <a:sysClr val="windowText" lastClr="000000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/>
                </a:tc>
              </a:tr>
              <a:tr h="14147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2012.4.9</a:t>
                      </a:r>
                    </a:p>
                    <a:p>
                      <a:pPr algn="l" latinLnBrk="1">
                        <a:lnSpc>
                          <a:spcPct val="150000"/>
                        </a:lnSpc>
                      </a:pPr>
                      <a:endParaRPr lang="ko-KR" altLang="en-US" sz="3000" dirty="0">
                        <a:solidFill>
                          <a:sysClr val="windowText" lastClr="000000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원고</a:t>
                      </a:r>
                      <a:r>
                        <a:rPr lang="en-US" altLang="ko-KR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(</a:t>
                      </a:r>
                      <a:r>
                        <a:rPr lang="ko-KR" altLang="en-US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남편</a:t>
                      </a:r>
                      <a:r>
                        <a:rPr lang="en-US" altLang="ko-KR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)</a:t>
                      </a:r>
                      <a:r>
                        <a:rPr lang="ko-KR" altLang="en-US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와 피고</a:t>
                      </a:r>
                      <a:r>
                        <a:rPr lang="en-US" altLang="ko-KR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(</a:t>
                      </a:r>
                      <a:r>
                        <a:rPr lang="ko-KR" altLang="en-US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아내</a:t>
                      </a:r>
                      <a:r>
                        <a:rPr lang="en-US" altLang="ko-KR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)</a:t>
                      </a:r>
                      <a:r>
                        <a:rPr lang="ko-KR" altLang="en-US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는 베트남에서 </a:t>
                      </a:r>
                      <a:endParaRPr lang="en-US" altLang="ko-KR" sz="3000" kern="1200" dirty="0" smtClean="0">
                        <a:solidFill>
                          <a:schemeClr val="dk1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결혼식을 올린 후</a:t>
                      </a:r>
                      <a:r>
                        <a:rPr lang="en-US" altLang="ko-KR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, </a:t>
                      </a:r>
                      <a:r>
                        <a:rPr lang="ko-KR" altLang="en-US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김제시에서 혼인신고를 마침</a:t>
                      </a:r>
                    </a:p>
                  </a:txBody>
                  <a:tcPr/>
                </a:tc>
              </a:tr>
              <a:tr h="15893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2012. 7. 28.</a:t>
                      </a:r>
                    </a:p>
                    <a:p>
                      <a:pPr algn="l" latinLnBrk="1">
                        <a:lnSpc>
                          <a:spcPct val="150000"/>
                        </a:lnSpc>
                      </a:pPr>
                      <a:endParaRPr lang="ko-KR" altLang="en-US" sz="3000" dirty="0">
                        <a:solidFill>
                          <a:sysClr val="windowText" lastClr="000000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피고는 대한민국에 입국하여 </a:t>
                      </a:r>
                      <a:endParaRPr lang="en-US" altLang="ko-KR" sz="3000" kern="1200" dirty="0" smtClean="0">
                        <a:solidFill>
                          <a:schemeClr val="dk1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원고</a:t>
                      </a:r>
                      <a:r>
                        <a:rPr lang="en-US" altLang="ko-KR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, </a:t>
                      </a:r>
                      <a:r>
                        <a:rPr lang="ko-KR" altLang="en-US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원고의 모</a:t>
                      </a:r>
                      <a:r>
                        <a:rPr lang="en-US" altLang="ko-KR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, </a:t>
                      </a:r>
                      <a:r>
                        <a:rPr lang="ko-KR" altLang="en-US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원고의 계부와 함께 거주</a:t>
                      </a:r>
                    </a:p>
                  </a:txBody>
                  <a:tcPr/>
                </a:tc>
              </a:tr>
              <a:tr h="11869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2013. 8.</a:t>
                      </a:r>
                    </a:p>
                    <a:p>
                      <a:pPr algn="l" latinLnBrk="1">
                        <a:lnSpc>
                          <a:spcPct val="150000"/>
                        </a:lnSpc>
                      </a:pPr>
                      <a:endParaRPr lang="ko-KR" altLang="en-US" sz="3000" dirty="0">
                        <a:solidFill>
                          <a:sysClr val="windowText" lastClr="000000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원고는 피고가 본인과 혼인하기 전 베트남에서 </a:t>
                      </a:r>
                      <a:endParaRPr lang="en-US" altLang="ko-KR" sz="3000" kern="1200" dirty="0" smtClean="0">
                        <a:solidFill>
                          <a:schemeClr val="dk1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아이를 출산하였다는 사실을 알게 됨</a:t>
                      </a:r>
                      <a:r>
                        <a:rPr lang="en-US" altLang="ko-KR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.</a:t>
                      </a:r>
                      <a:endParaRPr lang="ko-KR" altLang="en-US" sz="3000" kern="1200" dirty="0" smtClean="0">
                        <a:solidFill>
                          <a:schemeClr val="dk1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1454568" y="6211669"/>
            <a:ext cx="640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/>
              <a:t>6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1808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12192000" cy="1616765"/>
          </a:xfrm>
          <a:prstGeom prst="rect">
            <a:avLst/>
          </a:prstGeom>
          <a:solidFill>
            <a:srgbClr val="2257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282270" y="316503"/>
            <a:ext cx="2110410" cy="929201"/>
            <a:chOff x="556590" y="1460994"/>
            <a:chExt cx="2110410" cy="1134834"/>
          </a:xfrm>
        </p:grpSpPr>
        <p:sp>
          <p:nvSpPr>
            <p:cNvPr id="3" name="ホームベース 2"/>
            <p:cNvSpPr/>
            <p:nvPr/>
          </p:nvSpPr>
          <p:spPr>
            <a:xfrm>
              <a:off x="556590" y="1460994"/>
              <a:ext cx="2110410" cy="1134834"/>
            </a:xfrm>
            <a:prstGeom prst="homePlate">
              <a:avLst/>
            </a:prstGeom>
            <a:solidFill>
              <a:schemeClr val="bg1"/>
            </a:solidFill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795130" y="1606538"/>
              <a:ext cx="1467068" cy="7893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3600" b="1" dirty="0">
                  <a:solidFill>
                    <a:srgbClr val="1F3359"/>
                  </a:solidFill>
                </a:rPr>
                <a:t>Part </a:t>
              </a:r>
              <a:r>
                <a:rPr kumimoji="1" lang="en-US" altLang="ko-KR" sz="3600" b="1" dirty="0" smtClean="0">
                  <a:solidFill>
                    <a:srgbClr val="1F3359"/>
                  </a:solidFill>
                </a:rPr>
                <a:t>2</a:t>
              </a:r>
              <a:endParaRPr kumimoji="1" lang="ja-JP" altLang="en-US" sz="3600" b="1" dirty="0">
                <a:solidFill>
                  <a:srgbClr val="1F3359"/>
                </a:solidFill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2631220" y="316503"/>
            <a:ext cx="44165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altLang="en-US" sz="5400" b="1" spc="-300" dirty="0" smtClean="0">
                <a:solidFill>
                  <a:schemeClr val="bg1"/>
                </a:solidFill>
              </a:rPr>
              <a:t>토론 주제 소개</a:t>
            </a:r>
            <a:endParaRPr kumimoji="1" lang="ja-JP" altLang="en-US" sz="5400" b="1" spc="-300" dirty="0">
              <a:solidFill>
                <a:schemeClr val="bg1"/>
              </a:solidFill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78715"/>
              </p:ext>
            </p:extLst>
          </p:nvPr>
        </p:nvGraphicFramePr>
        <p:xfrm>
          <a:off x="264960" y="1825674"/>
          <a:ext cx="11662080" cy="4911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3280"/>
                <a:gridCol w="9448800"/>
              </a:tblGrid>
              <a:tr h="68189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3000" dirty="0" smtClean="0">
                          <a:solidFill>
                            <a:sysClr val="windowText" lastClr="000000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시기</a:t>
                      </a:r>
                      <a:endParaRPr lang="ko-KR" altLang="en-US" sz="3000" dirty="0">
                        <a:solidFill>
                          <a:sysClr val="windowText" lastClr="000000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3000" dirty="0" smtClean="0">
                          <a:solidFill>
                            <a:sysClr val="windowText" lastClr="000000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사건</a:t>
                      </a:r>
                      <a:endParaRPr lang="ko-KR" altLang="en-US" sz="3000" dirty="0">
                        <a:solidFill>
                          <a:sysClr val="windowText" lastClr="000000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/>
                </a:tc>
              </a:tr>
              <a:tr h="861155">
                <a:tc>
                  <a:txBody>
                    <a:bodyPr/>
                    <a:lstStyle/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en-US" altLang="ko-KR" sz="3000" b="1" dirty="0" smtClean="0">
                          <a:solidFill>
                            <a:srgbClr val="FF0000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But…</a:t>
                      </a:r>
                      <a:endParaRPr lang="ko-KR" altLang="en-US" sz="3000" b="1" dirty="0">
                        <a:solidFill>
                          <a:srgbClr val="FF0000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3000" kern="1200" dirty="0" smtClean="0">
                        <a:solidFill>
                          <a:schemeClr val="dk1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  <a:cs typeface="+mn-cs"/>
                      </a:endParaRPr>
                    </a:p>
                  </a:txBody>
                  <a:tcPr/>
                </a:tc>
              </a:tr>
              <a:tr h="18097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2003.</a:t>
                      </a:r>
                      <a:r>
                        <a:rPr lang="en-US" altLang="ko-KR" sz="3000" kern="1200" baseline="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 10</a:t>
                      </a:r>
                      <a:endParaRPr lang="en-US" altLang="ko-KR" sz="3000" kern="1200" dirty="0" smtClean="0">
                        <a:solidFill>
                          <a:schemeClr val="dk1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  <a:cs typeface="+mn-cs"/>
                      </a:endParaRPr>
                    </a:p>
                    <a:p>
                      <a:pPr algn="l" latinLnBrk="1">
                        <a:lnSpc>
                          <a:spcPct val="150000"/>
                        </a:lnSpc>
                      </a:pPr>
                      <a:endParaRPr lang="ko-KR" altLang="en-US" sz="3000" dirty="0">
                        <a:solidFill>
                          <a:sysClr val="windowText" lastClr="000000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베트남에서 </a:t>
                      </a:r>
                      <a:r>
                        <a:rPr lang="ko-KR" altLang="en-US" sz="3000" kern="1200" dirty="0" err="1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타이족</a:t>
                      </a:r>
                      <a:r>
                        <a:rPr lang="ko-KR" altLang="en-US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 남성으로부터 납치되어 강간을 당하고 임신을 하게 되는 성폭력을 당함</a:t>
                      </a:r>
                      <a:r>
                        <a:rPr lang="en-US" altLang="ko-KR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.</a:t>
                      </a:r>
                      <a:endParaRPr lang="ko-KR" altLang="en-US" sz="3000" kern="1200" dirty="0" smtClean="0">
                        <a:solidFill>
                          <a:schemeClr val="dk1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  <a:cs typeface="+mn-cs"/>
                      </a:endParaRPr>
                    </a:p>
                  </a:txBody>
                  <a:tcPr/>
                </a:tc>
              </a:tr>
              <a:tr h="11869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2004. 8.</a:t>
                      </a:r>
                    </a:p>
                    <a:p>
                      <a:pPr algn="l" latinLnBrk="1">
                        <a:lnSpc>
                          <a:spcPct val="150000"/>
                        </a:lnSpc>
                      </a:pPr>
                      <a:endParaRPr lang="ko-KR" altLang="en-US" sz="3000" dirty="0">
                        <a:solidFill>
                          <a:sysClr val="windowText" lastClr="000000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피고는 이를 피하여 친정 집으로 도망쳐왔고</a:t>
                      </a:r>
                      <a:r>
                        <a:rPr lang="en-US" altLang="ko-KR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, </a:t>
                      </a:r>
                      <a:r>
                        <a:rPr lang="ko-KR" altLang="en-US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아들을 출산하였는데 위 남성이 바로 아들을 데리고 가버림</a:t>
                      </a:r>
                      <a:r>
                        <a:rPr lang="en-US" altLang="ko-KR" sz="3000" kern="1200" dirty="0" smtClean="0">
                          <a:solidFill>
                            <a:schemeClr val="dk1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.</a:t>
                      </a:r>
                      <a:endParaRPr lang="ko-KR" altLang="en-US" sz="3000" kern="1200" dirty="0" smtClean="0">
                        <a:solidFill>
                          <a:schemeClr val="dk1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1454568" y="6211669"/>
            <a:ext cx="640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/>
              <a:t>7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74399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371061"/>
            <a:ext cx="12192000" cy="861391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/>
          <p:cNvGrpSpPr/>
          <p:nvPr/>
        </p:nvGrpSpPr>
        <p:grpSpPr>
          <a:xfrm>
            <a:off x="490329" y="665035"/>
            <a:ext cx="3869636" cy="1134834"/>
            <a:chOff x="556590" y="1460994"/>
            <a:chExt cx="3869636" cy="1134834"/>
          </a:xfrm>
        </p:grpSpPr>
        <p:sp>
          <p:nvSpPr>
            <p:cNvPr id="4" name="ホームベース 3"/>
            <p:cNvSpPr/>
            <p:nvPr/>
          </p:nvSpPr>
          <p:spPr>
            <a:xfrm>
              <a:off x="556590" y="1460994"/>
              <a:ext cx="3869636" cy="1134834"/>
            </a:xfrm>
            <a:prstGeom prst="homePlate">
              <a:avLst/>
            </a:prstGeom>
            <a:solidFill>
              <a:schemeClr val="bg1"/>
            </a:solidFill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795130" y="1643690"/>
              <a:ext cx="252505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ko-KR" altLang="en-US" sz="4400" b="1" spc="-300" dirty="0" smtClean="0">
                  <a:solidFill>
                    <a:srgbClr val="1F3359"/>
                  </a:solidFill>
                </a:rPr>
                <a:t>학습 할 것</a:t>
              </a:r>
              <a:endParaRPr kumimoji="1" lang="ja-JP" altLang="en-US" sz="4400" b="1" spc="-300" dirty="0">
                <a:solidFill>
                  <a:srgbClr val="1F3359"/>
                </a:solidFill>
              </a:endParaRPr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1965105" y="2451651"/>
            <a:ext cx="8070575" cy="808384"/>
            <a:chOff x="1965105" y="2451651"/>
            <a:chExt cx="8070575" cy="808384"/>
          </a:xfrm>
        </p:grpSpPr>
        <p:sp>
          <p:nvSpPr>
            <p:cNvPr id="7" name="正方形/長方形 6"/>
            <p:cNvSpPr/>
            <p:nvPr/>
          </p:nvSpPr>
          <p:spPr>
            <a:xfrm>
              <a:off x="1965105" y="2451652"/>
              <a:ext cx="808383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4000" b="1" dirty="0">
                  <a:solidFill>
                    <a:schemeClr val="tx1">
                      <a:lumMod val="75000"/>
                    </a:schemeClr>
                  </a:solidFill>
                </a:rPr>
                <a:t>1</a:t>
              </a:r>
              <a:endParaRPr lang="ja-JP" altLang="en-US" sz="4000" b="1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3091540" y="2451651"/>
              <a:ext cx="6944140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 sz="3600" b="1" spc="-150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3313043" y="2532676"/>
              <a:ext cx="308289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ko-KR" altLang="en-US" sz="3600" b="1" dirty="0" smtClean="0"/>
                <a:t>사실혼의 요건</a:t>
              </a:r>
              <a:endParaRPr kumimoji="1" lang="ja-JP" altLang="en-US" sz="3600" b="1" dirty="0"/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1965105" y="3670849"/>
            <a:ext cx="8070575" cy="808384"/>
            <a:chOff x="1965105" y="2451651"/>
            <a:chExt cx="8070575" cy="808384"/>
          </a:xfrm>
        </p:grpSpPr>
        <p:sp>
          <p:nvSpPr>
            <p:cNvPr id="16" name="正方形/長方形 15"/>
            <p:cNvSpPr/>
            <p:nvPr/>
          </p:nvSpPr>
          <p:spPr>
            <a:xfrm>
              <a:off x="1965105" y="2451652"/>
              <a:ext cx="808383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4000" b="1" dirty="0">
                  <a:solidFill>
                    <a:schemeClr val="tx1">
                      <a:lumMod val="75000"/>
                    </a:schemeClr>
                  </a:solidFill>
                </a:rPr>
                <a:t>2</a:t>
              </a:r>
              <a:endParaRPr lang="ja-JP" altLang="en-US" sz="4000" b="1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3091540" y="2451651"/>
              <a:ext cx="6944140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 sz="3600" b="1" spc="-150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3313043" y="2532676"/>
              <a:ext cx="308289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ko-KR" altLang="en-US" sz="3600" b="1" dirty="0" smtClean="0"/>
                <a:t>근친혼의 조건</a:t>
              </a:r>
              <a:endParaRPr kumimoji="1" lang="ja-JP" altLang="en-US" sz="3600" b="1" dirty="0"/>
            </a:p>
          </p:txBody>
        </p:sp>
      </p:grpSp>
      <p:grpSp>
        <p:nvGrpSpPr>
          <p:cNvPr id="19" name="グループ化 18"/>
          <p:cNvGrpSpPr/>
          <p:nvPr/>
        </p:nvGrpSpPr>
        <p:grpSpPr>
          <a:xfrm>
            <a:off x="1965105" y="4890047"/>
            <a:ext cx="8070575" cy="808384"/>
            <a:chOff x="1965105" y="2451651"/>
            <a:chExt cx="8070575" cy="808384"/>
          </a:xfrm>
        </p:grpSpPr>
        <p:sp>
          <p:nvSpPr>
            <p:cNvPr id="20" name="正方形/長方形 19"/>
            <p:cNvSpPr/>
            <p:nvPr/>
          </p:nvSpPr>
          <p:spPr>
            <a:xfrm>
              <a:off x="1965105" y="2451652"/>
              <a:ext cx="808383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4000" b="1" dirty="0">
                  <a:solidFill>
                    <a:schemeClr val="tx1">
                      <a:lumMod val="75000"/>
                    </a:schemeClr>
                  </a:solidFill>
                </a:rPr>
                <a:t>3</a:t>
              </a:r>
              <a:endParaRPr lang="ja-JP" altLang="en-US" sz="4000" b="1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3091540" y="2451651"/>
              <a:ext cx="6944140" cy="80838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 sz="3600" b="1" spc="-150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3313043" y="2532676"/>
              <a:ext cx="623760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ko-KR" altLang="en-US" sz="3600" b="1" dirty="0" smtClean="0"/>
                <a:t>혼인 취소 요건을 규정한 법률</a:t>
              </a:r>
              <a:endParaRPr kumimoji="1" lang="ja-JP" altLang="en-US" sz="3600" b="1" dirty="0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1454568" y="6211669"/>
            <a:ext cx="640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>
                <a:solidFill>
                  <a:schemeClr val="bg1"/>
                </a:solidFill>
              </a:rPr>
              <a:t>8</a:t>
            </a:r>
            <a:endParaRPr lang="ko-KR" alt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88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12192000" cy="1616765"/>
          </a:xfrm>
          <a:prstGeom prst="rect">
            <a:avLst/>
          </a:prstGeom>
          <a:solidFill>
            <a:srgbClr val="2257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282270" y="316503"/>
            <a:ext cx="2110410" cy="929201"/>
            <a:chOff x="556590" y="1460994"/>
            <a:chExt cx="2110410" cy="1134834"/>
          </a:xfrm>
        </p:grpSpPr>
        <p:sp>
          <p:nvSpPr>
            <p:cNvPr id="3" name="ホームベース 2"/>
            <p:cNvSpPr/>
            <p:nvPr/>
          </p:nvSpPr>
          <p:spPr>
            <a:xfrm>
              <a:off x="556590" y="1460994"/>
              <a:ext cx="2110410" cy="1134834"/>
            </a:xfrm>
            <a:prstGeom prst="homePlate">
              <a:avLst/>
            </a:prstGeom>
            <a:solidFill>
              <a:schemeClr val="bg1"/>
            </a:solidFill>
            <a:ln w="76200">
              <a:solidFill>
                <a:srgbClr val="1F33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795130" y="1606538"/>
              <a:ext cx="1467068" cy="7893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3600" b="1" dirty="0">
                  <a:solidFill>
                    <a:srgbClr val="1F3359"/>
                  </a:solidFill>
                </a:rPr>
                <a:t>Part </a:t>
              </a:r>
              <a:r>
                <a:rPr kumimoji="1" lang="en-US" altLang="ko-KR" sz="3600" b="1" dirty="0" smtClean="0">
                  <a:solidFill>
                    <a:srgbClr val="1F3359"/>
                  </a:solidFill>
                </a:rPr>
                <a:t>3</a:t>
              </a:r>
              <a:endParaRPr kumimoji="1" lang="ja-JP" altLang="en-US" sz="3600" b="1" dirty="0">
                <a:solidFill>
                  <a:srgbClr val="1F3359"/>
                </a:solidFill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2631220" y="316503"/>
            <a:ext cx="34547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altLang="en-US" sz="5400" b="1" spc="-300" dirty="0" smtClean="0">
                <a:solidFill>
                  <a:schemeClr val="bg1"/>
                </a:solidFill>
              </a:rPr>
              <a:t>사실혼이란</a:t>
            </a:r>
            <a:endParaRPr kumimoji="1" lang="ja-JP" altLang="en-US" sz="5400" b="1" spc="-300" dirty="0">
              <a:solidFill>
                <a:schemeClr val="bg1"/>
              </a:solidFill>
            </a:endParaRPr>
          </a:p>
        </p:txBody>
      </p:sp>
      <p:cxnSp>
        <p:nvCxnSpPr>
          <p:cNvPr id="8" name="直線コネクタ 7"/>
          <p:cNvCxnSpPr/>
          <p:nvPr/>
        </p:nvCxnSpPr>
        <p:spPr>
          <a:xfrm flipV="1">
            <a:off x="282270" y="6626087"/>
            <a:ext cx="11909730" cy="26504"/>
          </a:xfrm>
          <a:prstGeom prst="line">
            <a:avLst/>
          </a:prstGeom>
          <a:ln w="12700">
            <a:solidFill>
              <a:srgbClr val="1F33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/>
          <p:cNvSpPr/>
          <p:nvPr/>
        </p:nvSpPr>
        <p:spPr>
          <a:xfrm>
            <a:off x="282270" y="1995785"/>
            <a:ext cx="115858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3200" b="1" dirty="0"/>
              <a:t>사회의 관습상 </a:t>
            </a:r>
            <a:r>
              <a:rPr lang="ko-KR" altLang="en-US" sz="3200" dirty="0"/>
              <a:t>혼인으로 인정되는 </a:t>
            </a:r>
            <a:r>
              <a:rPr lang="ko-KR" altLang="en-US" sz="3200" dirty="0" smtClean="0"/>
              <a:t>부부관계</a:t>
            </a:r>
            <a:r>
              <a:rPr lang="en-US" altLang="ko-KR" sz="3200" dirty="0" smtClean="0"/>
              <a:t>.</a:t>
            </a:r>
            <a:r>
              <a:rPr lang="ko-KR" altLang="en-US" sz="3200" dirty="0" smtClean="0"/>
              <a:t> </a:t>
            </a:r>
            <a:endParaRPr lang="en-US" altLang="ko-KR" sz="3200" dirty="0" smtClean="0"/>
          </a:p>
          <a:p>
            <a:pPr>
              <a:lnSpc>
                <a:spcPct val="150000"/>
              </a:lnSpc>
            </a:pPr>
            <a:r>
              <a:rPr lang="ko-KR" altLang="en-US" sz="3200" dirty="0" smtClean="0"/>
              <a:t>법률적으로 </a:t>
            </a:r>
            <a:r>
              <a:rPr lang="ko-KR" altLang="en-US" sz="3200" dirty="0"/>
              <a:t>사실혼이 성립하기 위하여는</a:t>
            </a:r>
            <a:r>
              <a:rPr lang="en-US" altLang="ko-KR" sz="3200" dirty="0"/>
              <a:t>, </a:t>
            </a:r>
            <a:endParaRPr lang="en-US" altLang="ko-KR" sz="3200" dirty="0" smtClean="0"/>
          </a:p>
          <a:p>
            <a:pPr>
              <a:lnSpc>
                <a:spcPct val="150000"/>
              </a:lnSpc>
            </a:pPr>
            <a:r>
              <a:rPr lang="ko-KR" altLang="en-US" sz="3200" dirty="0" smtClean="0"/>
              <a:t>주관적으로는 </a:t>
            </a:r>
            <a:r>
              <a:rPr lang="ko-KR" altLang="en-US" sz="3200" b="1" dirty="0"/>
              <a:t>혼인의사</a:t>
            </a:r>
            <a:r>
              <a:rPr lang="ko-KR" altLang="en-US" sz="3200" dirty="0"/>
              <a:t>가 있어야 하며</a:t>
            </a:r>
            <a:r>
              <a:rPr lang="en-US" altLang="ko-KR" sz="3200" dirty="0"/>
              <a:t>, </a:t>
            </a:r>
            <a:endParaRPr lang="en-US" altLang="ko-KR" sz="3200" dirty="0" smtClean="0"/>
          </a:p>
          <a:p>
            <a:pPr>
              <a:lnSpc>
                <a:spcPct val="150000"/>
              </a:lnSpc>
            </a:pPr>
            <a:r>
              <a:rPr lang="ko-KR" altLang="en-US" sz="3200" dirty="0" smtClean="0"/>
              <a:t>객관적으로는 </a:t>
            </a:r>
            <a:r>
              <a:rPr lang="ko-KR" altLang="en-US" sz="3200" dirty="0"/>
              <a:t>사회통념상 </a:t>
            </a:r>
            <a:r>
              <a:rPr lang="ko-KR" altLang="en-US" sz="3200" b="1" dirty="0"/>
              <a:t>부부공동생활로 인정될 만한 사실</a:t>
            </a:r>
            <a:r>
              <a:rPr lang="ko-KR" altLang="en-US" sz="3200" dirty="0"/>
              <a:t>이 존재하여야 한다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3200" dirty="0" smtClean="0"/>
              <a:t>Ex. </a:t>
            </a:r>
            <a:r>
              <a:rPr lang="ko-KR" altLang="en-US" sz="3200" dirty="0" smtClean="0"/>
              <a:t>주거공간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경제생활 공유</a:t>
            </a:r>
            <a:endParaRPr lang="ko-KR" altLang="en-US" sz="3200" dirty="0"/>
          </a:p>
        </p:txBody>
      </p:sp>
      <p:sp>
        <p:nvSpPr>
          <p:cNvPr id="26" name="TextBox 25"/>
          <p:cNvSpPr txBox="1"/>
          <p:nvPr/>
        </p:nvSpPr>
        <p:spPr>
          <a:xfrm>
            <a:off x="11454568" y="6211669"/>
            <a:ext cx="640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/>
              <a:t>9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90336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190616">
      <a:dk1>
        <a:srgbClr val="3A3838"/>
      </a:dk1>
      <a:lt1>
        <a:srgbClr val="FFFFFF"/>
      </a:lt1>
      <a:dk2>
        <a:srgbClr val="3A3838"/>
      </a:dk2>
      <a:lt2>
        <a:srgbClr val="F2F2F2"/>
      </a:lt2>
      <a:accent1>
        <a:srgbClr val="A0CEDE"/>
      </a:accent1>
      <a:accent2>
        <a:srgbClr val="00B9CE"/>
      </a:accent2>
      <a:accent3>
        <a:srgbClr val="83CDBE"/>
      </a:accent3>
      <a:accent4>
        <a:srgbClr val="0064A2"/>
      </a:accent4>
      <a:accent5>
        <a:srgbClr val="7BB6D4"/>
      </a:accent5>
      <a:accent6>
        <a:srgbClr val="CAD6D6"/>
      </a:accent6>
      <a:hlink>
        <a:srgbClr val="757070"/>
      </a:hlink>
      <a:folHlink>
        <a:srgbClr val="757070"/>
      </a:folHlink>
    </a:clrScheme>
    <a:fontScheme name="사용자 지정 1">
      <a:majorFont>
        <a:latin typeface="Arial"/>
        <a:ea typeface="나눔스퀘어 Bold"/>
        <a:cs typeface=""/>
      </a:majorFont>
      <a:minorFont>
        <a:latin typeface="Arial"/>
        <a:ea typeface="나눔스퀘어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테마">
  <a:themeElements>
    <a:clrScheme name="190616">
      <a:dk1>
        <a:srgbClr val="3A3838"/>
      </a:dk1>
      <a:lt1>
        <a:srgbClr val="FFFFFF"/>
      </a:lt1>
      <a:dk2>
        <a:srgbClr val="3A3838"/>
      </a:dk2>
      <a:lt2>
        <a:srgbClr val="F2F2F2"/>
      </a:lt2>
      <a:accent1>
        <a:srgbClr val="A0CEDE"/>
      </a:accent1>
      <a:accent2>
        <a:srgbClr val="00B9CE"/>
      </a:accent2>
      <a:accent3>
        <a:srgbClr val="83CDBE"/>
      </a:accent3>
      <a:accent4>
        <a:srgbClr val="0064A2"/>
      </a:accent4>
      <a:accent5>
        <a:srgbClr val="7BB6D4"/>
      </a:accent5>
      <a:accent6>
        <a:srgbClr val="CAD6D6"/>
      </a:accent6>
      <a:hlink>
        <a:srgbClr val="757070"/>
      </a:hlink>
      <a:folHlink>
        <a:srgbClr val="757070"/>
      </a:folHlink>
    </a:clrScheme>
    <a:fontScheme name="사용자 지정 1">
      <a:majorFont>
        <a:latin typeface="Arial"/>
        <a:ea typeface="나눔스퀘어 Bold"/>
        <a:cs typeface=""/>
      </a:majorFont>
      <a:minorFont>
        <a:latin typeface="Arial"/>
        <a:ea typeface="나눔스퀘어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1867</Words>
  <Application>Microsoft Office PowerPoint</Application>
  <PresentationFormat>사용자 지정</PresentationFormat>
  <Paragraphs>223</Paragraphs>
  <Slides>21</Slides>
  <Notes>15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21</vt:i4>
      </vt:variant>
    </vt:vector>
  </HeadingPairs>
  <TitlesOfParts>
    <vt:vector size="23" baseType="lpstr">
      <vt:lpstr>Office 테마</vt:lpstr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Saebyeol Yu</dc:creator>
  <cp:lastModifiedBy>Korea_edu</cp:lastModifiedBy>
  <cp:revision>38</cp:revision>
  <dcterms:created xsi:type="dcterms:W3CDTF">2019-06-16T11:26:11Z</dcterms:created>
  <dcterms:modified xsi:type="dcterms:W3CDTF">2019-11-05T11:56:34Z</dcterms:modified>
</cp:coreProperties>
</file>