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6" r:id="rId16"/>
    <p:sldId id="277" r:id="rId17"/>
    <p:sldId id="278" r:id="rId18"/>
    <p:sldId id="271" r:id="rId19"/>
    <p:sldId id="272" r:id="rId20"/>
    <p:sldId id="279" r:id="rId21"/>
    <p:sldId id="280" r:id="rId22"/>
    <p:sldId id="281" r:id="rId23"/>
    <p:sldId id="282" r:id="rId24"/>
    <p:sldId id="274" r:id="rId25"/>
    <p:sldId id="297" r:id="rId26"/>
    <p:sldId id="275" r:id="rId27"/>
    <p:sldId id="283" r:id="rId28"/>
    <p:sldId id="288" r:id="rId29"/>
    <p:sldId id="289" r:id="rId30"/>
    <p:sldId id="292" r:id="rId31"/>
    <p:sldId id="293" r:id="rId32"/>
    <p:sldId id="294" r:id="rId33"/>
    <p:sldId id="295" r:id="rId34"/>
    <p:sldId id="296" r:id="rId35"/>
    <p:sldId id="298" r:id="rId36"/>
    <p:sldId id="299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B93"/>
    <a:srgbClr val="9F5FCF"/>
    <a:srgbClr val="7288E8"/>
    <a:srgbClr val="DAC6F0"/>
    <a:srgbClr val="D7DDF9"/>
    <a:srgbClr val="F7C5D4"/>
    <a:srgbClr val="F4B2C6"/>
    <a:srgbClr val="B3BFF3"/>
    <a:srgbClr val="CAA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69" autoAdjust="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A104-74FC-4D02-9E9F-0C3231FCB895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3CA6A-CC5F-4B70-8B38-9B5BBCE6A1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1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기능론과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갈등론을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각각 푸른색과 붉은색의 또렷한 글씨로 일관되게 표현함으로써 학생들이 두 개념을 구별하기 용이하도록 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92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배부된 유인물에 수록되어 있는 문장 완성 문제</a:t>
            </a:r>
            <a:r>
              <a:rPr lang="ko-KR" altLang="en-US" baseline="0" dirty="0" smtClean="0"/>
              <a:t> 중 두 번째 문제이다</a:t>
            </a:r>
            <a:r>
              <a:rPr lang="en-US" altLang="ko-KR" baseline="0" dirty="0" smtClean="0"/>
              <a:t>. ‘</a:t>
            </a:r>
            <a:r>
              <a:rPr lang="ko-KR" altLang="en-US" baseline="0" dirty="0" smtClean="0"/>
              <a:t>나타내기</a:t>
            </a:r>
            <a:r>
              <a:rPr lang="en-US" altLang="ko-KR" baseline="0" dirty="0" smtClean="0"/>
              <a:t>‘ </a:t>
            </a:r>
            <a:r>
              <a:rPr lang="ko-KR" altLang="en-US" baseline="0" dirty="0" smtClean="0"/>
              <a:t>애니메이션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효과를 통해 답을 드러내었다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38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배부된 유인물에 수록되어 있는 문장 완성 문제</a:t>
            </a:r>
            <a:r>
              <a:rPr lang="ko-KR" altLang="en-US" baseline="0" dirty="0" smtClean="0"/>
              <a:t> 중 세 번째 문제이다</a:t>
            </a:r>
            <a:r>
              <a:rPr lang="en-US" altLang="ko-KR" baseline="0" dirty="0" smtClean="0"/>
              <a:t>. ‘</a:t>
            </a:r>
            <a:r>
              <a:rPr lang="ko-KR" altLang="en-US" baseline="0" dirty="0" smtClean="0"/>
              <a:t>나타내기</a:t>
            </a:r>
            <a:r>
              <a:rPr lang="en-US" altLang="ko-KR" baseline="0" dirty="0" smtClean="0"/>
              <a:t>‘ </a:t>
            </a:r>
            <a:r>
              <a:rPr lang="ko-KR" altLang="en-US" baseline="0" dirty="0" smtClean="0"/>
              <a:t>애니메이션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효과를 통해 답을 드러내었다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마지막 답을 </a:t>
            </a:r>
            <a:r>
              <a:rPr lang="en-US" altLang="ko-KR" baseline="0" dirty="0" smtClean="0"/>
              <a:t>?</a:t>
            </a:r>
            <a:r>
              <a:rPr lang="ko-KR" altLang="en-US" baseline="0" dirty="0" smtClean="0"/>
              <a:t>로 표시한 이유는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사회 불안정 상태에 대한 예시로 다양한 응답이 나올 수 있도록 유도하기 위함이다</a:t>
            </a:r>
            <a:r>
              <a:rPr lang="en-US" altLang="ko-KR" baseline="0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928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활동을 통해 구성한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개념을 키워드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개로 정리하였다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 개념에 대한 학생들의 생각을 물어보기 위해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사용하였다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93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앞 슬라이드에서 학생들의 의견을 물어보았을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의견 중 기능론의 한계를 지적하는 내용이 </a:t>
            </a:r>
            <a:r>
              <a:rPr lang="ko-KR" altLang="en-US" dirty="0" smtClean="0"/>
              <a:t>포함될</a:t>
            </a:r>
            <a:r>
              <a:rPr lang="ko-KR" altLang="en-US" baseline="0" dirty="0" smtClean="0"/>
              <a:t> 수 있도록 유도하여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본 슬라이드는 이어지는 맥락에서 기능론의 한계에 대해 알아볼 수 있도록 한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83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자극 자료 제시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츄잉캔디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분배 활동을 진행하도록 수업이 구상되었기에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해당 활동을 할 때 고려해야 할 규칙을 두 슬라이드에 나누어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분배 활동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/2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분배 방식 결정 활동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제시하였다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슬라이드에서는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 분배 활동을 할 때 고려할 규칙을 제시하였다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677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자극 자료 제시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츄잉캔디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분배 활동을 진행하도록 수업이 구상되었기에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해당 활동을 할 때 고려해야 할 규칙을 두 슬라이드에 나누어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분배 활동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/2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분배 방식 결정 활동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제시하였다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슬라이드에서는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 분배 활동을 할 때 고려할 규칙을 제시하였다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359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츄잉캔디를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활용한 앞의 활동이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갈등론을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이해하는 데 있어 어떠한 시사점을 주는지 간단히 짚은 후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본격적인 학습 활동으로 넘어갈 수 있도록 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274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배부된 유인물을 참고하도록 한다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380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안내 제시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개념 대응 문제와 문장 완성 문제를 한 문제 당 한 슬라이드에 나누어 배치함으로써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한 슬라이드에서 다루는 정보의 양이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과도해지지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않도록 조절하였다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 슬라이드는 개념 대응 문제에 대한 내용을 담고 있다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263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문장 완성 문제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중 첫 번째 문제에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답을 드러내었다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52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주의력 획득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사회∙문화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현상에 해당하는 지하철 파업 관련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뉴스를 시청하도록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링크와 영상을 첨부하였다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341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문장 완성 문제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중 두 번째 문제에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답을 드러내었다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43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문장 완성 문제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중 세 번째 문제에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답을 드러내었다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154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문장 완성 문제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중 네 번째 문제에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답을 드러내었다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552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문장 완성 문제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중 다섯 번째 문제에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답을 드러내었다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12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활동을 통해 구성한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개념을 키워드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4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개로 정리하였다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개념에 대한 학생들의 생각을 물어보기 위해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사용하였다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299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앞 슬라이드에서 학생들의 의견을 물어보았을 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의견 중 </a:t>
            </a:r>
            <a:r>
              <a:rPr lang="ko-KR" altLang="en-US" dirty="0" err="1" smtClean="0"/>
              <a:t>갈등론의</a:t>
            </a:r>
            <a:r>
              <a:rPr lang="ko-KR" altLang="en-US" dirty="0" smtClean="0"/>
              <a:t> 한계를 지적하는 내용이 포함될</a:t>
            </a:r>
            <a:r>
              <a:rPr lang="ko-KR" altLang="en-US" baseline="0" dirty="0" smtClean="0"/>
              <a:t> 수 있도록 유도하여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본 슬라이드는 이어지는 맥락에서 </a:t>
            </a:r>
            <a:r>
              <a:rPr lang="ko-KR" altLang="en-US" baseline="0" dirty="0" err="1" smtClean="0"/>
              <a:t>갈등론의</a:t>
            </a:r>
            <a:r>
              <a:rPr lang="ko-KR" altLang="en-US" baseline="0" dirty="0" smtClean="0"/>
              <a:t> 한계에 대해 알아볼 수 있도록 한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855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수행 유발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해당한다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유인물에 수록되어 있는 문제에서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갑과 을의 발언 중 어떠한 부분이 그들의 주장을 각각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갈등론과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기능론에 대응하도록 하였는지 학생들이 가시적으로 짚고 넘어갈 수 있게 하기 위해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적절한 도형과 애니메이션을 사용하여 발언 중 일부를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형광펜으로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칠하는 듯한 효과를 주었다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518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적용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문제를 구성하는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5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가지 선지를 각 슬라이드에 배치하였다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1)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갑을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갈등론에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대응시키는 애니메이션 효과를 적용하고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선지의 내용 중 옳고 그름을 판단하는 데 있어 가장 중요한 내용에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형광펜으로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칠하는 듯한 효과를 주며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칠해진 내용과 제시된 개념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일치하는지의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여부를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선지를 수정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-&gt;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함으로써 확인할 수 있도록 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325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을을 기능론에 대응시키는 애니메이션 효과를 적용하고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선지의 내용 중 옳고 그름을 판단하는 데 있어 가장 중요한 내용에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형광펜으로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칠하는 듯한 효과를 주며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칠해진 내용과 제시된 개념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일치하는지의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여부를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선지를 수정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-&gt;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함으로써 확인할 수 있도록 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29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갑과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을을 각각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갈등론과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기능론에 대응시키는 애니메이션 효과를 적용하고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선지의 내용 중 옳고 그름을 판단하는 데 있어 가장 중요한 내용에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형광펜으로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칠하는 듯한 효과를 주었다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칠해진 내용과 제시된 개념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일치하기에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별도의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수정 효과를 주지는 않았다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68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학생들이 사회문화 현상을 바라볼 때 직관적</a:t>
            </a:r>
            <a:r>
              <a:rPr lang="en-US" altLang="ko-KR" dirty="0" smtClean="0"/>
              <a:t>/</a:t>
            </a:r>
            <a:r>
              <a:rPr lang="ko-KR" altLang="en-US" dirty="0" smtClean="0"/>
              <a:t>감정적 접근을 많이 하고 있음을 자각할 수 있도록 하기</a:t>
            </a:r>
            <a:r>
              <a:rPr lang="ko-KR" altLang="en-US" baseline="0" dirty="0" smtClean="0"/>
              <a:t> 위해</a:t>
            </a:r>
            <a:r>
              <a:rPr lang="ko-KR" altLang="en-US" dirty="0" smtClean="0"/>
              <a:t> 해당 슬라이드를 삽입하였다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522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을을 기능론에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갑을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갈등론에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대응시키는 애니메이션 효과를 적용하고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선지의 내용 중 옳고 그름을 판단하는 데 있어 가장 중요한 내용을 박스로 표시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하였다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이때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효과를 주지 않고 박스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표시를 한 이유는 해당 내용이 기능론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1200" baseline="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두 이론 모두에 해당하는 내용인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만큼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baseline="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효과와 </a:t>
            </a:r>
            <a:r>
              <a:rPr lang="ko-KR" altLang="en-US" sz="1200" baseline="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차별점을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두고자 했기 때문이다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사용하여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달리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같이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로 수정하였다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920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을을 기능론에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갑을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갈등론에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대응시키는 애니메이션 효과를 적용하고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2)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선지의 내용 중 옳고 그름을 판단하는 데 있어 가장 중요한 내용을 박스로 표시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하였다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이때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형광펜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효과를 주지 않고 박스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표시를 한 이유는 해당 내용이 기능론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1200" baseline="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두 이론 중 어느 것에도 해당되지 않는 내용이기 때문이다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이후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사용하여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200" baseline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</a:t>
            </a:r>
            <a:r>
              <a:rPr lang="en-US" altLang="ko-KR" sz="1200" baseline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baseline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보지 않는다</a:t>
            </a:r>
            <a:r>
              <a:rPr lang="en-US" altLang="ko-KR" sz="1200" baseline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로 수정하였다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485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추후의 수행평가는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앞서 다루었던 형태의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객관식 문제뿐만 아니라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사회∙문화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현상을 분석하는 서술형 문제 또한 포함한 형태로 진행될 것이라는 설명의 슬라이드이다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819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수업 초반에 시청한 뉴스의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캡쳐본을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삽입하고 해당 내용을 본 수업에서 배운 기능론과 갈등론의 시각에서 분석할 수 있도록 함으로써 파지와 전이를 향상하도록 구성하였다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5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다음 수업에는 이번 수업과 이어지는 맥락에서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미시적 관점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해당하는 상징적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상호작용론에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대해 다룰 것임을 예고하며 수업을 마치도록 한다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200" dirty="0" smtClean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7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사회문화 현상을 바라볼 때는 직관적</a:t>
            </a:r>
            <a:r>
              <a:rPr lang="en-US" altLang="ko-KR" dirty="0" smtClean="0"/>
              <a:t>/</a:t>
            </a:r>
            <a:r>
              <a:rPr lang="ko-KR" altLang="en-US" dirty="0" smtClean="0"/>
              <a:t>감정적 접근</a:t>
            </a:r>
            <a:r>
              <a:rPr lang="ko-KR" altLang="en-US" baseline="0" dirty="0" smtClean="0"/>
              <a:t> 뿐만 아니라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체계적이고 보편적인 접근이 필요함을 역설한다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체계적이고 보편적 접근의 필요성을 강조하기 위해 </a:t>
            </a:r>
            <a:r>
              <a:rPr lang="en-US" altLang="ko-KR" baseline="0" dirty="0" smtClean="0"/>
              <a:t>‘</a:t>
            </a:r>
            <a:r>
              <a:rPr lang="ko-KR" altLang="en-US" baseline="0" dirty="0" smtClean="0"/>
              <a:t>흔들기</a:t>
            </a:r>
            <a:r>
              <a:rPr lang="en-US" altLang="ko-KR" baseline="0" dirty="0" smtClean="0"/>
              <a:t>‘ </a:t>
            </a:r>
            <a:r>
              <a:rPr lang="ko-KR" altLang="en-US" baseline="0" dirty="0" smtClean="0"/>
              <a:t>애니메이션 효과를 사용하였다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52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저번 수업의 내용을 짧게 복습할 수 있도록 한다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저번 시간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마무리에서 거시적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관점에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기능론과 </a:t>
            </a:r>
            <a:r>
              <a:rPr lang="ko-KR" altLang="en-US" sz="1200" baseline="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갈등론이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있다는 것을 언급했음을 </a:t>
            </a:r>
            <a:r>
              <a:rPr lang="ko-KR" altLang="en-US" sz="1200" baseline="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회상시키기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위해 거시적 관점이 적혀 있는 블록에 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흔들기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효과를 주었고</a:t>
            </a:r>
            <a:r>
              <a:rPr lang="en-US" altLang="ko-KR" sz="1200" baseline="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기능론과 </a:t>
            </a:r>
            <a:r>
              <a:rPr lang="ko-KR" altLang="en-US" sz="12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갈등론을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나타나기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효과를 통해 드러냄으로써 해당 이론들이 거시적 관점에 해당됨을 표현하였다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52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기능론과 </a:t>
            </a:r>
            <a:r>
              <a:rPr lang="ko-KR" altLang="en-US" dirty="0" err="1" smtClean="0"/>
              <a:t>갈등론이</a:t>
            </a:r>
            <a:r>
              <a:rPr lang="ko-KR" altLang="en-US" dirty="0" smtClean="0"/>
              <a:t> 이번 수업의 핵심 주제이므로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해당 개념을 강조하여 학습 목표를 제시하였다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65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인간의 몸 구조 사진을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자극 자료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로 제시하였다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또한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학생들이 관련 학습 활동을 하기 위해 필요한 비유 개념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 유기체설에서 사회와 사회 구성 체계를 비유하고 있는 방식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대한 설명을 애니메이션 효과와 함께 간단하게 추가하였다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31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배부된 유인물을 참고하도록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119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배부된 유인물에 수록되어 있는 문장 완성 문제</a:t>
            </a:r>
            <a:r>
              <a:rPr lang="ko-KR" altLang="en-US" baseline="0" dirty="0" smtClean="0"/>
              <a:t> 중 첫 번째 문제이다</a:t>
            </a:r>
            <a:r>
              <a:rPr lang="en-US" altLang="ko-KR" baseline="0" dirty="0" smtClean="0"/>
              <a:t>. ‘</a:t>
            </a:r>
            <a:r>
              <a:rPr lang="ko-KR" altLang="en-US" baseline="0" dirty="0" smtClean="0"/>
              <a:t>나타내기</a:t>
            </a:r>
            <a:r>
              <a:rPr lang="en-US" altLang="ko-KR" baseline="0" dirty="0" smtClean="0"/>
              <a:t>‘ </a:t>
            </a:r>
            <a:r>
              <a:rPr lang="ko-KR" altLang="en-US" baseline="0" dirty="0" smtClean="0"/>
              <a:t>애니메이션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효과를 통해 답을 드러내었다</a:t>
            </a:r>
            <a:r>
              <a:rPr lang="en-US" altLang="ko-KR" baseline="0" dirty="0" smtClean="0"/>
              <a:t>. 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문장 완성 문제 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문제를 각 슬라이드에 나누어 배치함으로써 한 슬라이드에 너무 많은 정보가 들어가지 않도록 설계하였다</a:t>
            </a:r>
            <a:r>
              <a:rPr lang="en-US" altLang="ko-KR" sz="12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3CA6A-CC5F-4B70-8B38-9B5BBCE6A14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1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16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5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68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8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35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40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10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05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7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BB47-E99F-4A8A-ACD0-1FA5D346659A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31B21-F313-4688-8D60-1D2717D648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4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fld id="{2D20BB47-E99F-4A8A-ACD0-1FA5D346659A}" type="datetimeFigureOut">
              <a:rPr lang="ko-KR" altLang="en-US" smtClean="0"/>
              <a:pPr/>
              <a:t>2019-11-05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fld id="{1EC31B21-F313-4688-8D60-1D2717D648C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374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스퀘어_ac ExtraBold" panose="020B0600000101010101" pitchFamily="50" charset="-127"/>
          <a:ea typeface="나눔스퀘어_ac ExtraBold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스퀘어_ac ExtraBold" panose="020B0600000101010101" pitchFamily="50" charset="-127"/>
          <a:ea typeface="나눔스퀘어_ac ExtraBold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_ac ExtraBold" panose="020B0600000101010101" pitchFamily="50" charset="-127"/>
          <a:ea typeface="나눔스퀘어_ac ExtraBold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스퀘어_ac ExtraBold" panose="020B0600000101010101" pitchFamily="50" charset="-127"/>
          <a:ea typeface="나눔스퀘어_ac ExtraBold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_ac ExtraBold" panose="020B0600000101010101" pitchFamily="50" charset="-127"/>
          <a:ea typeface="나눔스퀘어_ac ExtraBold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스퀘어_ac ExtraBold" panose="020B0600000101010101" pitchFamily="50" charset="-127"/>
          <a:ea typeface="나눔스퀘어_ac ExtraBold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N4lUSWZaic" TargetMode="External"/><Relationship Id="rId5" Type="http://schemas.openxmlformats.org/officeDocument/2006/relationships/hyperlink" Target="https://www.youtube.com/watch?v=hN4lUSWZaic" TargetMode="Externa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hensacademy.net/teachers/nchester/humanbiologyhonors/2008/08/unit_one_the_human_organism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ws.jtbc.joins.com/article/article.aspx?news_id=NB11895153&amp;pDate=2019101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36524" y="2243579"/>
            <a:ext cx="9144000" cy="1153262"/>
          </a:xfrm>
        </p:spPr>
        <p:txBody>
          <a:bodyPr/>
          <a:lstStyle/>
          <a:p>
            <a:r>
              <a:rPr lang="ko-KR" altLang="en-US" sz="6500" spc="300" dirty="0" smtClean="0">
                <a:ln w="15875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r>
              <a:rPr lang="ko-KR" altLang="en-US" sz="5000" spc="300" dirty="0" smtClean="0"/>
              <a:t>과</a:t>
            </a:r>
            <a:r>
              <a:rPr lang="ko-KR" altLang="en-US" sz="6500" spc="300" dirty="0" smtClean="0"/>
              <a:t> </a:t>
            </a:r>
            <a:r>
              <a:rPr lang="ko-KR" altLang="en-US" sz="6500" spc="300" dirty="0" err="1" smtClean="0">
                <a:ln w="15875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6500" spc="300" dirty="0">
              <a:ln w="15875">
                <a:solidFill>
                  <a:schemeClr val="tx1"/>
                </a:solidFill>
              </a:ln>
              <a:solidFill>
                <a:srgbClr val="EB6B93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70969" y="5071973"/>
            <a:ext cx="6275109" cy="1185421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2018-11335</a:t>
            </a:r>
          </a:p>
          <a:p>
            <a:r>
              <a:rPr lang="ko-KR" altLang="en-US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교육학과 한지영</a:t>
            </a:r>
            <a:endParaRPr lang="ko-KR" altLang="en-US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35169" y="192906"/>
            <a:ext cx="6275109" cy="1185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고등학교 사회문화 </a:t>
            </a:r>
            <a:endParaRPr lang="en-US" altLang="ko-KR" sz="15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l"/>
            <a:r>
              <a:rPr lang="en-US" altLang="ko-KR" sz="1500" dirty="0" smtClean="0"/>
              <a:t>1</a:t>
            </a:r>
            <a:r>
              <a:rPr lang="ko-KR" altLang="en-US" sz="1500" dirty="0" smtClean="0"/>
              <a:t>단원 </a:t>
            </a:r>
            <a:r>
              <a:rPr lang="ko-KR" altLang="en-US" sz="1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</a:t>
            </a:r>
            <a:r>
              <a:rPr lang="en-US" altLang="ko-KR" sz="1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</a:t>
            </a:r>
            <a:r>
              <a:rPr lang="ko-KR" altLang="en-US" sz="1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문화 현상의 이해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24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dirty="0" smtClean="0"/>
              <a:t>조별 활동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91444" y="2669057"/>
            <a:ext cx="11694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000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b. 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몸의 장기는 상호 유기적인 관계를 맺고 있으며</a:t>
            </a: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이들은 </a:t>
            </a:r>
            <a:r>
              <a:rPr lang="ko-KR" altLang="en-US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각각</a:t>
            </a:r>
            <a:endParaRPr lang="en-US" altLang="ko-KR" sz="3000" kern="0" spc="300" dirty="0" smtClean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</a:t>
            </a:r>
            <a:r>
              <a:rPr lang="ko-KR" altLang="en-US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</a:t>
            </a:r>
            <a:r>
              <a:rPr lang="ko-KR" altLang="en-US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몸을</a:t>
            </a: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유지하기 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위해 작용한다</a:t>
            </a: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kern="0" spc="30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736287" y="2905592"/>
            <a:ext cx="1265507" cy="473071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내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2446637" y="2905592"/>
            <a:ext cx="841259" cy="495726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체계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36287" y="3656081"/>
            <a:ext cx="1710350" cy="476947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사회를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42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dirty="0" smtClean="0"/>
              <a:t>조별 활동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91444" y="2582559"/>
            <a:ext cx="11694610" cy="21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c. 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몸은 본질적으로 조화와 균형을 이루고 있고</a:t>
            </a:r>
            <a:r>
              <a:rPr lang="en-US" altLang="ko-KR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일시적으로 불안정한 상태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(ex.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질병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 발생하더라도 스스로 조화와 균형을 회복할 수 있다</a:t>
            </a:r>
            <a:r>
              <a:rPr lang="en-US" altLang="ko-KR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spc="3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755322" y="2807175"/>
            <a:ext cx="1926094" cy="466153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사회는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175687" y="3477710"/>
            <a:ext cx="679622" cy="525878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29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1259846" y="2861420"/>
            <a:ext cx="1786045" cy="1054717"/>
          </a:xfrm>
          <a:prstGeom prst="roundRect">
            <a:avLst/>
          </a:prstGeom>
          <a:solidFill>
            <a:srgbClr val="D7DDF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577146" y="3040437"/>
            <a:ext cx="1154864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조화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140174" y="2861420"/>
            <a:ext cx="1786045" cy="1054717"/>
          </a:xfrm>
          <a:prstGeom prst="roundRect">
            <a:avLst/>
          </a:prstGeom>
          <a:solidFill>
            <a:srgbClr val="D7DDF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5457474" y="3040437"/>
            <a:ext cx="1154864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균형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9020502" y="2861420"/>
            <a:ext cx="1786045" cy="1054717"/>
          </a:xfrm>
          <a:prstGeom prst="roundRect">
            <a:avLst/>
          </a:prstGeom>
          <a:solidFill>
            <a:srgbClr val="D7DDF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9337802" y="3040437"/>
            <a:ext cx="1154864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안정</a:t>
            </a:r>
            <a:endParaRPr lang="ko-KR" altLang="en-US" dirty="0"/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3825736" y="5083491"/>
            <a:ext cx="5194766" cy="82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여러분의 생각은 어떤가요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en-US" altLang="ko-KR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6" grpId="0" animBg="1"/>
      <p:bldP spid="17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r>
              <a:rPr lang="ko-KR" altLang="en-US" dirty="0" smtClean="0"/>
              <a:t>의 한계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91444" y="252791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288E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288E8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775" y="2604861"/>
            <a:ext cx="64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혁명과 같은 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급격한 사회 변동</a:t>
            </a:r>
            <a:endParaRPr lang="ko-KR" altLang="en-US" sz="3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8694" y="2604860"/>
            <a:ext cx="3842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→   설명하기 어려움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1444" y="403283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288E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288E8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775" y="4156393"/>
            <a:ext cx="64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‘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조화</a:t>
            </a:r>
            <a:r>
              <a:rPr lang="en-US" altLang="ko-KR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’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와 </a:t>
            </a:r>
            <a:r>
              <a:rPr lang="en-US" altLang="ko-KR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‘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안정</a:t>
            </a:r>
            <a:r>
              <a:rPr lang="en-US" altLang="ko-KR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’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 지나치게 강조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3748" y="4156393"/>
            <a:ext cx="3842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→   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기득권의 입장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대변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8694" y="2604861"/>
            <a:ext cx="3842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→   설명하기 어려움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18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1</a:t>
            </a:r>
            <a:r>
              <a:rPr lang="en-US" altLang="ko-KR" sz="3000" dirty="0" smtClean="0"/>
              <a:t> - </a:t>
            </a:r>
            <a:r>
              <a:rPr lang="ko-KR" altLang="en-US" sz="3000" dirty="0" smtClean="0"/>
              <a:t>조건</a:t>
            </a:r>
            <a:endParaRPr lang="ko-KR" altLang="en-US" sz="3000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59243" y="1918441"/>
            <a:ext cx="8157329" cy="65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왼쪽 앞에 앉은 사람이 가장 큰 권력을 가짐</a:t>
            </a:r>
            <a:endParaRPr lang="en-US" altLang="ko-KR" sz="3000" dirty="0"/>
          </a:p>
        </p:txBody>
      </p:sp>
      <p:sp>
        <p:nvSpPr>
          <p:cNvPr id="5" name="직사각형 4"/>
          <p:cNvSpPr/>
          <p:nvPr/>
        </p:nvSpPr>
        <p:spPr>
          <a:xfrm>
            <a:off x="291444" y="1833589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059243" y="3059645"/>
            <a:ext cx="8157329" cy="65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시계 반대 방향으로 갈수록 권력이 약해짐</a:t>
            </a:r>
            <a:endParaRPr lang="en-US" altLang="ko-KR" sz="3000" dirty="0"/>
          </a:p>
        </p:txBody>
      </p:sp>
      <p:sp>
        <p:nvSpPr>
          <p:cNvPr id="9" name="직사각형 8"/>
          <p:cNvSpPr/>
          <p:nvPr/>
        </p:nvSpPr>
        <p:spPr>
          <a:xfrm>
            <a:off x="291444" y="2966185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59243" y="4247579"/>
            <a:ext cx="8157329" cy="65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한 캔디를 둘 이상이 나눠 먹을 수는 없음</a:t>
            </a:r>
            <a:endParaRPr lang="en-US" altLang="ko-KR" sz="3000" dirty="0"/>
          </a:p>
        </p:txBody>
      </p:sp>
      <p:sp>
        <p:nvSpPr>
          <p:cNvPr id="11" name="직사각형 10"/>
          <p:cNvSpPr/>
          <p:nvPr/>
        </p:nvSpPr>
        <p:spPr>
          <a:xfrm>
            <a:off x="291444" y="4149815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059243" y="5435513"/>
            <a:ext cx="8157329" cy="65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권력이 가장 강한 사람부터 캔디를 가져 감</a:t>
            </a:r>
            <a:endParaRPr lang="en-US" altLang="ko-KR" sz="3000" dirty="0"/>
          </a:p>
        </p:txBody>
      </p:sp>
      <p:sp>
        <p:nvSpPr>
          <p:cNvPr id="13" name="직사각형 12"/>
          <p:cNvSpPr/>
          <p:nvPr/>
        </p:nvSpPr>
        <p:spPr>
          <a:xfrm>
            <a:off x="291444" y="5384479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1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59243" y="1918441"/>
            <a:ext cx="8157329" cy="65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논의에는 모두가 참여</a:t>
            </a:r>
            <a:endParaRPr lang="en-US" altLang="ko-KR" sz="3000" dirty="0"/>
          </a:p>
        </p:txBody>
      </p:sp>
      <p:sp>
        <p:nvSpPr>
          <p:cNvPr id="5" name="직사각형 4"/>
          <p:cNvSpPr/>
          <p:nvPr/>
        </p:nvSpPr>
        <p:spPr>
          <a:xfrm>
            <a:off x="291444" y="1833589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059243" y="3059645"/>
            <a:ext cx="8897557" cy="65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배분 방식을 최종 결정하는 사람 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=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권력이 가장 강한 사람</a:t>
            </a:r>
            <a:endParaRPr lang="en-US" altLang="ko-KR" sz="3000" dirty="0"/>
          </a:p>
        </p:txBody>
      </p:sp>
      <p:sp>
        <p:nvSpPr>
          <p:cNvPr id="9" name="직사각형 8"/>
          <p:cNvSpPr/>
          <p:nvPr/>
        </p:nvSpPr>
        <p:spPr>
          <a:xfrm>
            <a:off x="291444" y="2966185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059243" y="4247578"/>
            <a:ext cx="10740871" cy="71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권력의 정도 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+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이번에 결정하는 분배 방식은 앞으로 한동안 지속됨</a:t>
            </a:r>
            <a:endParaRPr lang="en-US" altLang="ko-KR" sz="3000" dirty="0"/>
          </a:p>
        </p:txBody>
      </p:sp>
      <p:sp>
        <p:nvSpPr>
          <p:cNvPr id="11" name="직사각형 10"/>
          <p:cNvSpPr/>
          <p:nvPr/>
        </p:nvSpPr>
        <p:spPr>
          <a:xfrm>
            <a:off x="291444" y="4149815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059243" y="5435513"/>
            <a:ext cx="8157329" cy="65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유동적인 분배 방식 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X 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→  하나의 기준 정하기</a:t>
            </a:r>
            <a:endParaRPr lang="en-US" altLang="ko-KR" sz="3000" dirty="0"/>
          </a:p>
        </p:txBody>
      </p:sp>
      <p:sp>
        <p:nvSpPr>
          <p:cNvPr id="13" name="직사각형 12"/>
          <p:cNvSpPr/>
          <p:nvPr/>
        </p:nvSpPr>
        <p:spPr>
          <a:xfrm>
            <a:off x="291444" y="5384479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91444" y="233150"/>
            <a:ext cx="10515600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/>
              <a:t>2</a:t>
            </a:r>
            <a:r>
              <a:rPr lang="en-US" altLang="ko-KR" sz="3000" dirty="0" smtClean="0"/>
              <a:t> - </a:t>
            </a:r>
            <a:r>
              <a:rPr lang="ko-KR" altLang="en-US" sz="3000" dirty="0" smtClean="0"/>
              <a:t>조건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133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조별 활동 </a:t>
            </a:r>
            <a:r>
              <a:rPr lang="en-US" altLang="ko-KR" dirty="0" smtClean="0"/>
              <a:t>1∙2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951807" y="2075672"/>
            <a:ext cx="8157329" cy="656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어떻게 </a:t>
            </a:r>
            <a:r>
              <a:rPr lang="ko-KR" altLang="en-US" sz="35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결정되었나요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en-US" altLang="ko-KR" sz="3500" dirty="0"/>
          </a:p>
        </p:txBody>
      </p:sp>
      <p:sp>
        <p:nvSpPr>
          <p:cNvPr id="15" name="직사각형 14"/>
          <p:cNvSpPr/>
          <p:nvPr/>
        </p:nvSpPr>
        <p:spPr>
          <a:xfrm>
            <a:off x="291444" y="2000258"/>
            <a:ext cx="5155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Q.</a:t>
            </a:r>
            <a:endParaRPr lang="en-US" altLang="ko-KR" sz="3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951807" y="3424826"/>
            <a:ext cx="8157329" cy="656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왜 이러한 갈등이 일어났을까요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en-US" altLang="ko-KR" sz="3500" dirty="0"/>
          </a:p>
        </p:txBody>
      </p:sp>
      <p:sp>
        <p:nvSpPr>
          <p:cNvPr id="17" name="직사각형 16"/>
          <p:cNvSpPr/>
          <p:nvPr/>
        </p:nvSpPr>
        <p:spPr>
          <a:xfrm>
            <a:off x="291444" y="3349412"/>
            <a:ext cx="51557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Q.</a:t>
            </a:r>
            <a:endParaRPr lang="en-US" altLang="ko-KR" sz="3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1807" y="4323677"/>
            <a:ext cx="384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→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캔디의 부족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3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/>
      <p:bldP spid="16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324957" y="3073319"/>
            <a:ext cx="3466233" cy="759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유인물의 </a:t>
            </a:r>
            <a:r>
              <a:rPr lang="en-US" altLang="ko-KR" sz="3500" dirty="0" smtClean="0"/>
              <a:t>[</a:t>
            </a:r>
            <a:r>
              <a:rPr lang="ko-KR" altLang="en-US" sz="3500" dirty="0" smtClean="0"/>
              <a:t>활동 </a:t>
            </a:r>
            <a:r>
              <a:rPr lang="en-US" altLang="ko-KR" sz="3500" dirty="0"/>
              <a:t>2</a:t>
            </a:r>
            <a:r>
              <a:rPr lang="en-US" altLang="ko-KR" sz="3500" dirty="0" smtClean="0"/>
              <a:t>]</a:t>
            </a:r>
            <a:endParaRPr lang="en-US" altLang="ko-KR" sz="3500" dirty="0"/>
          </a:p>
        </p:txBody>
      </p:sp>
    </p:spTree>
    <p:extLst>
      <p:ext uri="{BB962C8B-B14F-4D97-AF65-F5344CB8AC3E}">
        <p14:creationId xmlns:p14="http://schemas.microsoft.com/office/powerpoint/2010/main" val="30701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>
            <a:spLocks/>
          </p:cNvSpPr>
          <p:nvPr/>
        </p:nvSpPr>
        <p:spPr>
          <a:xfrm>
            <a:off x="291444" y="233150"/>
            <a:ext cx="10515600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2458" y="1828800"/>
            <a:ext cx="3512458" cy="444125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캔디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권력이 셌던 친구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권력이 약했던 친구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71958" y="1828800"/>
            <a:ext cx="3512458" cy="4441250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지배 계급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희소 자원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피지배 계급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3483429" y="2598057"/>
            <a:ext cx="4731657" cy="1335314"/>
          </a:xfrm>
          <a:prstGeom prst="line">
            <a:avLst/>
          </a:prstGeom>
          <a:ln w="38100">
            <a:solidFill>
              <a:srgbClr val="EB6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4216400" y="2598057"/>
            <a:ext cx="3998686" cy="1335314"/>
          </a:xfrm>
          <a:prstGeom prst="line">
            <a:avLst/>
          </a:prstGeom>
          <a:ln w="38100">
            <a:solidFill>
              <a:srgbClr val="EB6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216400" y="5249382"/>
            <a:ext cx="4158343" cy="0"/>
          </a:xfrm>
          <a:prstGeom prst="line">
            <a:avLst/>
          </a:prstGeom>
          <a:ln w="38100">
            <a:solidFill>
              <a:srgbClr val="EB6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1444" y="2753489"/>
            <a:ext cx="11668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fontAlgn="base">
              <a:lnSpc>
                <a:spcPct val="160000"/>
              </a:lnSpc>
              <a:buAutoNum type="alphaLcPeriod"/>
            </a:pPr>
            <a:r>
              <a:rPr lang="ko-KR" altLang="en-US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사회는 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사회적 희소가치를 둘러싼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구성원들 간의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kern="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갈등과 대립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</a:t>
            </a:r>
          </a:p>
          <a:p>
            <a:pPr algn="just" fontAlgn="base">
              <a:lnSpc>
                <a:spcPct val="160000"/>
              </a:lnSpc>
            </a:pP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3000" kern="0" spc="300" dirty="0" smtClean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화합과 공존 </a:t>
            </a: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장이다</a:t>
            </a:r>
            <a:r>
              <a:rPr lang="en-US" altLang="ko-KR" sz="3000" kern="0" spc="300" dirty="0">
                <a:solidFill>
                  <a:srgbClr val="000000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kern="0" spc="300" dirty="0">
              <a:solidFill>
                <a:srgbClr val="000000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695543" y="2934426"/>
            <a:ext cx="1886858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755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들어가며</a:t>
            </a:r>
            <a:endParaRPr lang="ko-KR" altLang="en-US" dirty="0"/>
          </a:p>
        </p:txBody>
      </p:sp>
      <p:pic>
        <p:nvPicPr>
          <p:cNvPr id="4" name="hN4lUSWZai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87019" y="1586993"/>
            <a:ext cx="7871381" cy="4427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8686" y="6014645"/>
            <a:ext cx="548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hlinkClick r:id="rId5"/>
              </a:rPr>
              <a:t>https://www.youtube.com/watch?v=hN4lUSWZaic</a:t>
            </a:r>
            <a:endParaRPr lang="en-US" altLang="ko-KR" sz="1500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5216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1444" y="2753489"/>
            <a:ext cx="11668327" cy="149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b.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사회적 희소가치의 배분에 관하여 지배 계급과 피지배계급의 이익은 양립이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가능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불가능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하다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38514" y="3641158"/>
            <a:ext cx="1117600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4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1444" y="2924939"/>
            <a:ext cx="1166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c.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사회구조나 제도는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지배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피지배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계급이 자신의 기득권을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보호하고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내려놓고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),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계급을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재생산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개혁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하기 위해 만들어낸 수단이다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759199" y="2897272"/>
            <a:ext cx="812800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862456" y="2897272"/>
            <a:ext cx="1415143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788226" y="3644485"/>
            <a:ext cx="1103087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4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1444" y="2936369"/>
            <a:ext cx="1166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d.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질서나 안정은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지배 계급의 강요나 억압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구성원 모두의 합의 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</a:p>
          <a:p>
            <a:pPr fontAlgn="base"/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</a:t>
            </a:r>
            <a:r>
              <a: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의해 나타난 결과이다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04339" y="2892827"/>
            <a:ext cx="3657603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5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err="1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 </a:t>
            </a:r>
            <a:r>
              <a:rPr lang="ko-KR" altLang="en-US" dirty="0" smtClean="0"/>
              <a:t>조별 활동 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1444" y="3176413"/>
            <a:ext cx="116683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e.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불평등한 사회에서는 계급 간 갈등이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필연적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병리적 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28226" y="3151465"/>
            <a:ext cx="1146632" cy="603893"/>
          </a:xfrm>
          <a:prstGeom prst="rect">
            <a:avLst/>
          </a:prstGeom>
          <a:noFill/>
          <a:ln w="38100">
            <a:solidFill>
              <a:srgbClr val="EB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7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403503" y="2875934"/>
            <a:ext cx="1786045" cy="1054717"/>
          </a:xfrm>
          <a:prstGeom prst="roundRect">
            <a:avLst/>
          </a:prstGeom>
          <a:solidFill>
            <a:srgbClr val="F7C5D4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720803" y="3054951"/>
            <a:ext cx="1154864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갈등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3593508" y="2875934"/>
            <a:ext cx="1786045" cy="1054717"/>
          </a:xfrm>
          <a:prstGeom prst="roundRect">
            <a:avLst/>
          </a:prstGeom>
          <a:solidFill>
            <a:srgbClr val="F7C5D4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910808" y="3083979"/>
            <a:ext cx="1154864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지배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783513" y="2875934"/>
            <a:ext cx="1786045" cy="1054717"/>
          </a:xfrm>
          <a:prstGeom prst="roundRect">
            <a:avLst/>
          </a:prstGeom>
          <a:solidFill>
            <a:srgbClr val="F7C5D4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6979582" y="3098493"/>
            <a:ext cx="1480458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피지배</a:t>
            </a:r>
            <a:endParaRPr lang="ko-KR" altLang="en-US" dirty="0"/>
          </a:p>
        </p:txBody>
      </p:sp>
      <p:sp>
        <p:nvSpPr>
          <p:cNvPr id="18" name="내용 개체 틀 2"/>
          <p:cNvSpPr>
            <a:spLocks noGrp="1"/>
          </p:cNvSpPr>
          <p:nvPr>
            <p:ph idx="1"/>
          </p:nvPr>
        </p:nvSpPr>
        <p:spPr>
          <a:xfrm>
            <a:off x="3767679" y="4996406"/>
            <a:ext cx="5194766" cy="82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여러분의 생각은 어떤가요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en-US" altLang="ko-KR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291444" y="233150"/>
            <a:ext cx="10515600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err="1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9973518" y="2875934"/>
            <a:ext cx="1786045" cy="1054717"/>
          </a:xfrm>
          <a:prstGeom prst="roundRect">
            <a:avLst/>
          </a:prstGeom>
          <a:solidFill>
            <a:srgbClr val="F7C5D4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0082502" y="3098493"/>
            <a:ext cx="1732127" cy="696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희소 자원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27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 animBg="1"/>
      <p:bldP spid="15" grpId="0"/>
      <p:bldP spid="16" grpId="0" animBg="1"/>
      <p:bldP spid="17" grpId="0"/>
      <p:bldP spid="18" grpId="0" build="p"/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의 한계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91444" y="252791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549" y="2618656"/>
            <a:ext cx="11229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사회는 지배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-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피지배의 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가지 계급으로만 나누기엔 매우 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복잡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함</a:t>
            </a:r>
            <a:endParaRPr lang="ko-KR" altLang="en-US" sz="30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1444" y="403283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EB6B93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549" y="4156393"/>
            <a:ext cx="6411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전체를 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갈등의 장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으로 봄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7988" y="4156393"/>
            <a:ext cx="3842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→   </a:t>
            </a:r>
            <a:r>
              <a:rPr lang="ko-KR" altLang="en-US" sz="30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안정된 상황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경우</a:t>
            </a:r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00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6652259" y="5520690"/>
            <a:ext cx="2366011" cy="448478"/>
          </a:xfrm>
          <a:prstGeom prst="roundRect">
            <a:avLst/>
          </a:prstGeom>
          <a:solidFill>
            <a:srgbClr val="D7DDF9"/>
          </a:solidFill>
          <a:ln>
            <a:solidFill>
              <a:srgbClr val="D7D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3387091" y="5040630"/>
            <a:ext cx="2693670" cy="481701"/>
          </a:xfrm>
          <a:prstGeom prst="roundRect">
            <a:avLst/>
          </a:prstGeom>
          <a:solidFill>
            <a:srgbClr val="D7DDF9"/>
          </a:solidFill>
          <a:ln>
            <a:solidFill>
              <a:srgbClr val="D7D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652260" y="4651463"/>
            <a:ext cx="3363245" cy="454121"/>
          </a:xfrm>
          <a:prstGeom prst="roundRect">
            <a:avLst/>
          </a:prstGeom>
          <a:solidFill>
            <a:srgbClr val="D7DDF9"/>
          </a:solidFill>
          <a:ln>
            <a:solidFill>
              <a:srgbClr val="D7D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1943079" y="2250457"/>
            <a:ext cx="2217441" cy="412733"/>
          </a:xfrm>
          <a:prstGeom prst="roundRect">
            <a:avLst/>
          </a:prstGeom>
          <a:solidFill>
            <a:srgbClr val="F7C5D4"/>
          </a:solidFill>
          <a:ln>
            <a:solidFill>
              <a:srgbClr val="F7C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354830" y="1760220"/>
            <a:ext cx="2788920" cy="416074"/>
          </a:xfrm>
          <a:prstGeom prst="roundRect">
            <a:avLst/>
          </a:prstGeom>
          <a:solidFill>
            <a:srgbClr val="F7C5D4"/>
          </a:solidFill>
          <a:ln>
            <a:solidFill>
              <a:srgbClr val="F7C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</a:rPr>
              <a:t>∙ </a:t>
            </a:r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적용 문제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43079" y="1674827"/>
            <a:ext cx="9235440" cy="155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ko-KR" altLang="en-US" sz="2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사회구조와 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제도는 특정 집단의 이해관계에 따라 만들어지고 적용됩니다</a:t>
            </a:r>
            <a:r>
              <a:rPr lang="en-US" altLang="ko-KR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특정 집단의 이익에 도움이 된다면 해당 사회구조와 사회 제도는 유지되고 전체 구성원들에게 강제적으로 적용되며</a:t>
            </a:r>
            <a:r>
              <a:rPr lang="en-US" altLang="ko-KR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그렇지 않으면 사라지게 됩니다</a:t>
            </a:r>
            <a:r>
              <a:rPr lang="en-US" altLang="ko-KR" sz="2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45770" y="3556397"/>
            <a:ext cx="5372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갑</a:t>
            </a:r>
            <a:endParaRPr lang="ko-KR" altLang="en-US" sz="35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1035643" y="5909293"/>
            <a:ext cx="5372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을</a:t>
            </a:r>
            <a:endParaRPr lang="ko-KR" altLang="en-US" sz="35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70" y="4649105"/>
            <a:ext cx="9469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글쎄요</a:t>
            </a:r>
            <a:r>
              <a:rPr lang="en-US" altLang="ko-KR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사회구조와 제도는 특정 </a:t>
            </a:r>
            <a:r>
              <a:rPr lang="ko-KR" altLang="en-US" sz="25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집단뿐만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아니라 사회 전체 구성원들의 합의에 의해서 결정됩니다</a:t>
            </a:r>
            <a:r>
              <a:rPr lang="en-US" altLang="ko-KR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전체 구성원들이 합의한 것이기 때문에 전체 구성원들은 이를 따라야 하며</a:t>
            </a:r>
            <a:r>
              <a:rPr lang="en-US" altLang="ko-KR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이를 따르지 않는 사람들은 사회의 안정과 유지에 해가 되기 때문에 제재를 받게 됩니다</a:t>
            </a:r>
            <a:r>
              <a:rPr lang="en-US" altLang="ko-KR" sz="2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2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1571605" y="1443947"/>
            <a:ext cx="9978389" cy="2112450"/>
          </a:xfrm>
          <a:prstGeom prst="wedgeRoundRectCallout">
            <a:avLst>
              <a:gd name="adj1" fmla="val -50883"/>
              <a:gd name="adj2" fmla="val 6455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291444" y="4439215"/>
            <a:ext cx="9978389" cy="2112450"/>
          </a:xfrm>
          <a:prstGeom prst="wedgeRoundRectCallout">
            <a:avLst>
              <a:gd name="adj1" fmla="val 54959"/>
              <a:gd name="adj2" fmla="val 33169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1872" y="3478199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10772732" y="5873749"/>
            <a:ext cx="1525947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752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8" grpId="0" animBg="1"/>
      <p:bldP spid="23" grpId="0" animBg="1"/>
      <p:bldP spid="10" grpId="0" animBg="1"/>
      <p:bldP spid="24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4819639" y="3229229"/>
            <a:ext cx="1546871" cy="495937"/>
          </a:xfrm>
          <a:prstGeom prst="roundRect">
            <a:avLst/>
          </a:prstGeom>
          <a:solidFill>
            <a:srgbClr val="D7DDF9"/>
          </a:solidFill>
          <a:ln>
            <a:solidFill>
              <a:srgbClr val="D7DD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</a:rPr>
              <a:t>∙ </a:t>
            </a:r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적용 문제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444" y="3200198"/>
            <a:ext cx="112471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①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갑의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관점은 사회가 스스로 균형 상태를 회복하는 경향이 있다고 본다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847692" y="3098567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86731" y="3073506"/>
            <a:ext cx="1476409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7553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777593" y="3213410"/>
            <a:ext cx="4029097" cy="483367"/>
          </a:xfrm>
          <a:prstGeom prst="roundRect">
            <a:avLst/>
          </a:prstGeom>
          <a:solidFill>
            <a:srgbClr val="F7C5D4"/>
          </a:solidFill>
          <a:ln>
            <a:solidFill>
              <a:srgbClr val="F7C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</a:rPr>
              <a:t>∙ </a:t>
            </a:r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적용 문제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444" y="3188499"/>
            <a:ext cx="1124714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②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을의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관점은 사회가 집단 간의 갈등과 대립 상태에 있다고 본다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98161" y="3046768"/>
            <a:ext cx="1525947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788610" y="3083258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8264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8064287" y="3013104"/>
            <a:ext cx="3731473" cy="483367"/>
          </a:xfrm>
          <a:prstGeom prst="roundRect">
            <a:avLst/>
          </a:prstGeom>
          <a:solidFill>
            <a:srgbClr val="F7C5D4"/>
          </a:solidFill>
          <a:ln>
            <a:solidFill>
              <a:srgbClr val="F7C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</a:rPr>
              <a:t>∙ </a:t>
            </a:r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적용 문제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444" y="2963800"/>
            <a:ext cx="116986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③ 갑의 관점은 을의 관점과 달리 사회의 발전을 위해 현 체제의 근본적인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변혁</a:t>
            </a:r>
            <a:endParaRPr lang="en-US" altLang="ko-KR" sz="30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endParaRPr lang="en-US" altLang="ko-KR" sz="2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r>
              <a:rPr lang="en-US" altLang="ko-KR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  </a:t>
            </a:r>
            <a:r>
              <a:rPr lang="en-US" altLang="ko-KR" sz="2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필요하다고 본다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2534559" y="2826829"/>
            <a:ext cx="1525947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748644" y="2861119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8191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57953" y="3135950"/>
            <a:ext cx="8239812" cy="72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 사회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문화 현상을 어떻게 바라보고 있나요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en-US" altLang="ko-KR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들어가며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0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5445393" y="3373403"/>
            <a:ext cx="2521317" cy="524968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</a:rPr>
              <a:t>∙ </a:t>
            </a:r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적용 문제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444" y="3344373"/>
            <a:ext cx="116986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④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을의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관점은 갑의 관점과 달리 </a:t>
            </a: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거시적 </a:t>
            </a:r>
            <a:r>
              <a:rPr lang="ko-KR" altLang="en-US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관점에서 사회문화 현상을 바라본다</a:t>
            </a: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85769" y="3217158"/>
            <a:ext cx="1525947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661264" y="3244419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498658" y="3350543"/>
            <a:ext cx="8458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000" spc="-15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같이</a:t>
            </a:r>
            <a:endParaRPr lang="ko-KR" altLang="en-US" sz="3000" spc="-15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20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1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292387" y="3154121"/>
            <a:ext cx="4645873" cy="549199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</a:rPr>
              <a:t>∙ </a:t>
            </a:r>
            <a:r>
              <a:rPr lang="ko-KR" altLang="en-US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r>
              <a:rPr lang="ko-KR" altLang="en-US" dirty="0" smtClean="0"/>
              <a:t> 적용 문제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444" y="3146502"/>
            <a:ext cx="119005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⑤ 갑</a:t>
            </a:r>
            <a:r>
              <a:rPr lang="en-US" altLang="ko-KR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을의 관점 </a:t>
            </a:r>
            <a:r>
              <a:rPr lang="ko-KR" altLang="en-US" sz="3000" spc="3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모두 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개인의 자율적 선택에 의해 사회구조와 </a:t>
            </a:r>
            <a:r>
              <a:rPr lang="ko-KR" altLang="en-US" sz="3000" spc="3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제도가</a:t>
            </a:r>
            <a:endParaRPr lang="en-US" altLang="ko-KR" sz="3000" spc="3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endParaRPr lang="en-US" altLang="ko-KR" sz="2000" spc="3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fontAlgn="base"/>
            <a:r>
              <a:rPr lang="en-US" altLang="ko-KR" sz="3000" spc="3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 </a:t>
            </a:r>
            <a:r>
              <a:rPr lang="en-US" altLang="ko-KR" sz="2000" spc="3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000" spc="3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만들어진다고 본다</a:t>
            </a:r>
            <a:r>
              <a:rPr lang="en-US" altLang="ko-KR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spc="3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28619" y="3013104"/>
            <a:ext cx="1525947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2057420" y="3038164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  <p:sp>
        <p:nvSpPr>
          <p:cNvPr id="10" name="TextBox 9"/>
          <p:cNvSpPr txBox="1"/>
          <p:nvPr/>
        </p:nvSpPr>
        <p:spPr>
          <a:xfrm>
            <a:off x="3104198" y="3908565"/>
            <a:ext cx="186785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3000" spc="-15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보지 않는다</a:t>
            </a:r>
            <a:r>
              <a:rPr lang="en-US" altLang="ko-KR" sz="3000" spc="-15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spc="-15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31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4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7549" y="2478380"/>
            <a:ext cx="8239812" cy="72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기능론 ∙ </a:t>
            </a:r>
            <a:r>
              <a:rPr lang="ko-KR" altLang="en-US" sz="3500" dirty="0" err="1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갈등론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적용 문제와 같은 객관식 문제</a:t>
            </a:r>
            <a:endParaRPr lang="en-US" altLang="ko-KR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수행평가 예고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17549" y="4324708"/>
            <a:ext cx="8239812" cy="72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50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상황 분석 서술형 문제</a:t>
            </a:r>
            <a:endParaRPr lang="en-US" altLang="ko-KR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444" y="2399335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91444" y="4224510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6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되돌아보기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983639"/>
            <a:ext cx="6629400" cy="3402641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91444" y="3196977"/>
            <a:ext cx="2060302" cy="9759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40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40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0172700" y="3405591"/>
            <a:ext cx="1760240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40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95964" y="3291291"/>
            <a:ext cx="65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288E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→</a:t>
            </a:r>
            <a:endParaRPr lang="ko-KR" altLang="en-US" sz="4000" dirty="0">
              <a:solidFill>
                <a:srgbClr val="7288E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9521190" y="3485043"/>
            <a:ext cx="651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EB6B9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→</a:t>
            </a:r>
            <a:endParaRPr lang="ko-KR" altLang="en-US" sz="4000" dirty="0">
              <a:solidFill>
                <a:srgbClr val="EB6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다음 시간에는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212897" y="2971118"/>
            <a:ext cx="3699531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/>
              <a:t>사회</a:t>
            </a:r>
            <a:r>
              <a:rPr lang="en-US" altLang="ko-KR" dirty="0"/>
              <a:t>·</a:t>
            </a:r>
            <a:r>
              <a:rPr lang="ko-KR" altLang="en-US" dirty="0"/>
              <a:t>문화 현상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62894" y="2789653"/>
            <a:ext cx="2960412" cy="1411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691493" y="3201248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4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거시적 관점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702018" y="2789653"/>
            <a:ext cx="3171845" cy="1411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9044833" y="3224108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미</a:t>
            </a:r>
            <a:r>
              <a:rPr lang="ko-KR" altLang="en-US" sz="4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시적 관점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730613" y="3108169"/>
            <a:ext cx="3114654" cy="8205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dirty="0" smtClean="0">
                <a:ln w="12700">
                  <a:solidFill>
                    <a:schemeClr val="tx1"/>
                  </a:solidFill>
                </a:ln>
                <a:solidFill>
                  <a:srgbClr val="9F5FCF"/>
                </a:solidFill>
              </a:rPr>
              <a:t>상징적 </a:t>
            </a:r>
            <a:r>
              <a:rPr lang="ko-KR" altLang="en-US" sz="3500" dirty="0" err="1" smtClean="0">
                <a:ln w="12700">
                  <a:solidFill>
                    <a:schemeClr val="tx1"/>
                  </a:solidFill>
                </a:ln>
                <a:solidFill>
                  <a:srgbClr val="9F5FCF"/>
                </a:solidFill>
              </a:rPr>
              <a:t>상호작용론</a:t>
            </a:r>
            <a:endParaRPr lang="ko-KR" altLang="en-US" sz="3500" dirty="0">
              <a:solidFill>
                <a:srgbClr val="9F5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3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25187" y="-140922"/>
            <a:ext cx="10515600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000" dirty="0" smtClean="0"/>
              <a:t>파워포인트 자료 개발 논리</a:t>
            </a:r>
            <a:endParaRPr lang="ko-KR" alt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25187" y="616271"/>
            <a:ext cx="119421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  본 파워포인트 자료는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가네의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9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가지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수업사태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박성익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임철일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이재경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최정임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2015.)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바탕으로 설계한 고등학교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&lt;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사회문화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&gt;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수업지도안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한지영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2019.)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바탕으로 개발되었다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 자료는 한 차시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(50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수업에 사용될 수 있는 자료로 개발되었으며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메시지 설계의 일반 원칙과 메시지 설계 전략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임철일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2019-2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스누온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강의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9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입각하여 구성되었다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  우선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 수업을 시작하는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주의력 획득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사회∙문화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현상에 해당하는 지하철 파업 관련 뉴스를 시청하도록 링크와 영상을 첨부하였다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저번 수업의 내용을 짧게 복습할 수 있도록 하는 슬라이드와 적절한 애니메이션 효과를 추가함으로써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본격적으로 기능론과 갈등론의 개념을 다루기 전에</a:t>
            </a:r>
            <a:r>
              <a:rPr lang="en-US" altLang="ko-KR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해당 개념이 </a:t>
            </a:r>
            <a:r>
              <a:rPr lang="ko-KR" altLang="en-US" sz="15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사회∙문화</a:t>
            </a:r>
            <a:r>
              <a:rPr lang="ko-KR" altLang="en-US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현상을 바라보는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거시적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관점에 속한다는 사전지식을 학습자가 회상할 수 있도록 자극하였다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기능론과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갈등론을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강조하여 학습 목표를 제시하였다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altLang="ko-KR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본격적인 수업에서는 기능론과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갈등론을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각각 푸른색과 붉은색의 또렷한 글씨로 일관되게 표현함으로써 학생들이 두 개념을 구별하기 용이하도록 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우선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기능론의 경우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자극 자료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로 인간의 몸 구조 사진을 비중 있게 제시하였으며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 학생들이 관련 학습 활동을 하기 위해 필요한 비유 개념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 유기체설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대한 설명을 간단하게 추가하였다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안내 제시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단계에서는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배부된 유인물에 수록되어 있는 간단한 문장 완성 문제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문제를 각 슬라이드에 나누어 배치함으로써 한 슬라이드에 너무 많은 정보가 들어가지 않도록 설계하였다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활동을 통해 구성한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개념을 키워드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개로 정리하였다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마지막으로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기능론 개념에 대한 학생들의 생각을 물어본 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이어지는 맥락에서 해당 이론의 한계를 짚고 넘어갈 수 있도록 구성하였다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altLang="ko-KR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갈등론의 경우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자극 자료 제시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츄잉캔디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분배 활동을 진행하도록 수업이 구상되었기에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해당 활동을 할 때 고려해야 할 규칙을 두 슬라이드에 나누어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분배 활동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/2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-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분배 방식 결정 활동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제시하였다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해당 활동이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갈등론을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이해하는 데 있어 어떠한 시사점을 주는지 간단히 짚은 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본격적인 학습 활동으로 넘어갈 수 있도록 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안내 제시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단계에서는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배부된 유인물에 수록되어 있는 개념 대응 문제와 문장 완성 문제를 한 문제 당 한 슬라이드에 나누어 배치함으로써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한 슬라이드에서 다루는 정보의 양이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과도해지지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않도록 조절하였다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학습 활동을 통해 구성한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개념을 키워드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4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개로 정리하고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이에 대한 학생들의 생각을 물어본 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이어지는 맥락에서 갈등론의 한계를 짚고 넘어갈 수 있도록 설계하였다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altLang="ko-KR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 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수행 유발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단계에서는 유인물에 수록되어 있는 문제에서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갑과 을의 발언 중 어떠한 부분이 그들의 주장을 각각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갈등론과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기능론에 대응하도록 하였는지 학생들이 가시적으로 짚고 넘어갈 수 있게 하기 위해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적절한 도형과 애니메이션을 사용하여 발언 중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일부에 표시 효과를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주었다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문제를 구성하는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5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가지 선지를 각 슬라이드에 배치하였고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1)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갑과 을 각각을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갈등론과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기능론으로 대응시키는 애니메이션 효과를 적용하고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2)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선지의 내용 중 옳고 그름을 판단하는 데 있어 가장 중요한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내용을 표시하는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효과를 주고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3)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표시된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내용과 제시된 개념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갑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일치하는지의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여부를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나타내기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애니메이션 효과를 통해 선지를 수정함으로써 확인할 수 있도록 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이후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추후의 수행평가는 이러한 종류의 객관식 문제뿐만 아니라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사회∙문화</a:t>
            </a:r>
            <a:r>
              <a:rPr lang="ko-KR" altLang="en-US" sz="15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현상을 분석하는 서술형 문제 또한 포함한 형태로 진행될 것이라는 설명의 슬라이드를 추가하였다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마지막으로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수업 초반에 시청한 뉴스의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캡쳐본을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삽입하고 해당 내용을 본 수업에서 배운 기능론과 갈등론의 시각에서 분석할 수 있도록 함으로써 파지와 전이를 향상하도록 구성하였으며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다음 수업에는 이번 수업과 이어지는 맥락에서 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‘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미시적 관점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’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해당하는 상징적 </a:t>
            </a:r>
            <a:r>
              <a:rPr lang="ko-KR" altLang="en-US" sz="1500" dirty="0" err="1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상호작용론에</a:t>
            </a:r>
            <a:r>
              <a:rPr lang="ko-KR" altLang="en-US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대해 다룰 것임을 예고하며 수업을 마치도록 하였다</a:t>
            </a:r>
            <a:r>
              <a:rPr lang="en-US" altLang="ko-KR" sz="1500" dirty="0" smtClean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5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8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5752" y="226317"/>
            <a:ext cx="996779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참고문헌 및 </a:t>
            </a:r>
            <a:r>
              <a:rPr kumimoji="0" lang="ko-KR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자료</a:t>
            </a:r>
            <a:endParaRPr kumimoji="0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박성익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kumimoji="0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임철일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이재경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최정임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(2015).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교육방법의 교육공학적 이해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파주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: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교육과학사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EBS(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한국교육방송공사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)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편집부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(2019). EBS </a:t>
            </a:r>
            <a:r>
              <a:rPr kumimoji="0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수능특강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사회문화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EBS(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한국교육방송공사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)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편집부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(2019). EBS </a:t>
            </a:r>
            <a:r>
              <a:rPr kumimoji="0" lang="ko-KR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수능완성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 사회문화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2000" dirty="0" err="1" smtClean="0">
                <a:solidFill>
                  <a:srgbClr val="000000"/>
                </a:solidFill>
                <a:latin typeface="한컴바탕"/>
              </a:rPr>
              <a:t>임철일</a:t>
            </a:r>
            <a:r>
              <a:rPr lang="en-US" altLang="ko-KR" sz="2000" dirty="0" smtClean="0">
                <a:solidFill>
                  <a:srgbClr val="000000"/>
                </a:solidFill>
                <a:latin typeface="한컴바탕"/>
              </a:rPr>
              <a:t>(2019). 2019-2 </a:t>
            </a:r>
            <a:r>
              <a:rPr lang="ko-KR" altLang="en-US" sz="2000" dirty="0" smtClean="0">
                <a:solidFill>
                  <a:srgbClr val="000000"/>
                </a:solidFill>
                <a:latin typeface="한컴바탕"/>
              </a:rPr>
              <a:t>서울대학교 </a:t>
            </a:r>
            <a:r>
              <a:rPr lang="en-US" altLang="ko-KR" sz="2000" dirty="0" smtClean="0">
                <a:solidFill>
                  <a:srgbClr val="000000"/>
                </a:solidFill>
                <a:latin typeface="한컴바탕"/>
              </a:rPr>
              <a:t>&lt;</a:t>
            </a:r>
            <a:r>
              <a:rPr lang="ko-KR" altLang="en-US" sz="2000" dirty="0" smtClean="0">
                <a:solidFill>
                  <a:srgbClr val="000000"/>
                </a:solidFill>
                <a:latin typeface="한컴바탕"/>
              </a:rPr>
              <a:t>교육공학</a:t>
            </a:r>
            <a:r>
              <a:rPr lang="en-US" altLang="ko-KR" sz="2000" dirty="0" smtClean="0">
                <a:solidFill>
                  <a:srgbClr val="000000"/>
                </a:solidFill>
                <a:latin typeface="한컴바탕"/>
              </a:rPr>
              <a:t>&gt; </a:t>
            </a:r>
            <a:r>
              <a:rPr lang="ko-KR" altLang="en-US" sz="2000" dirty="0" err="1" smtClean="0">
                <a:solidFill>
                  <a:srgbClr val="000000"/>
                </a:solidFill>
                <a:latin typeface="한컴바탕"/>
              </a:rPr>
              <a:t>스누온</a:t>
            </a:r>
            <a:r>
              <a:rPr lang="ko-KR" altLang="en-US" sz="2000" dirty="0" smtClean="0">
                <a:solidFill>
                  <a:srgbClr val="000000"/>
                </a:solidFill>
                <a:latin typeface="한컴바탕"/>
              </a:rPr>
              <a:t> 강의 </a:t>
            </a:r>
            <a:r>
              <a:rPr lang="en-US" altLang="ko-KR" sz="2000" dirty="0" smtClean="0">
                <a:solidFill>
                  <a:srgbClr val="000000"/>
                </a:solidFill>
                <a:latin typeface="한컴바탕"/>
              </a:rPr>
              <a:t>9</a:t>
            </a:r>
            <a:r>
              <a:rPr lang="ko-KR" altLang="en-US" sz="2000" dirty="0" smtClean="0">
                <a:solidFill>
                  <a:srgbClr val="000000"/>
                </a:solidFill>
                <a:latin typeface="한컴바탕"/>
              </a:rPr>
              <a:t>강</a:t>
            </a:r>
            <a:r>
              <a:rPr lang="en-US" altLang="ko-KR" sz="2000" dirty="0" smtClean="0">
                <a:solidFill>
                  <a:srgbClr val="000000"/>
                </a:solidFill>
                <a:latin typeface="한컴바탕"/>
              </a:rPr>
              <a:t>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사진 자료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_x476592312" descr="EMB00003a1c9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3" y="2552122"/>
            <a:ext cx="2479011" cy="218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5752" y="4812335"/>
            <a:ext cx="118817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Athens Academy Mrs. Chester’s Human Biology, Unit 1 – The Human Organism</a:t>
            </a:r>
            <a:r>
              <a:rPr kumimoji="0" lang="en-US" altLang="ko-KR" sz="20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/>
            </a:r>
            <a:br>
              <a:rPr kumimoji="0" lang="en-US" altLang="ko-KR" sz="20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</a:br>
            <a:r>
              <a:rPr kumimoji="0" lang="en-US" altLang="ko-KR" sz="20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(</a:t>
            </a:r>
            <a:r>
              <a:rPr kumimoji="0" lang="en-US" altLang="ko-KR" sz="2000" b="0" i="0" u="sng" strike="noStrike" cap="none" spc="-15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한컴바탕"/>
                <a:ea typeface="한컴바탕"/>
                <a:hlinkClick r:id="rId3"/>
              </a:rPr>
              <a:t>http://www.athensacademy.net/teachers/nchester/humanbiologyhonors/2008/08/unit_one_the_human_organism.html</a:t>
            </a:r>
            <a:r>
              <a:rPr kumimoji="0" lang="en-US" altLang="ko-KR" sz="2000" b="0" i="0" u="none" strike="noStrike" cap="none" spc="-15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)</a:t>
            </a:r>
            <a:endParaRPr kumimoji="0" lang="en-US" altLang="ko-KR" sz="20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</a:rPr>
              <a:t>  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한컴바탕"/>
                <a:ea typeface="한컴바탕"/>
              </a:rPr>
              <a:t>영상 자료</a:t>
            </a:r>
            <a:endParaRPr kumimoji="0" lang="ko-K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한컴바탕"/>
                <a:ea typeface="한컴바탕"/>
                <a:hlinkClick r:id="rId4"/>
              </a:rPr>
              <a:t>http://news.jtbc.joins.com/article/article.aspx?news_id=NB11895153&amp;pDate=20191015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88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들어가며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320519" y="3004925"/>
            <a:ext cx="3699531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/>
              <a:t>사회</a:t>
            </a:r>
            <a:r>
              <a:rPr lang="en-US" altLang="ko-KR" dirty="0"/>
              <a:t>·</a:t>
            </a:r>
            <a:r>
              <a:rPr lang="ko-KR" altLang="en-US" dirty="0"/>
              <a:t>문화 현상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023256" y="3235055"/>
            <a:ext cx="866775" cy="5886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 flipH="1">
            <a:off x="8235294" y="3235055"/>
            <a:ext cx="861080" cy="5886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91444" y="3727719"/>
            <a:ext cx="2518431" cy="890800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9311618" y="2485812"/>
            <a:ext cx="2518431" cy="890800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49537" y="3878801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감정적 접근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9460187" y="2665469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체계적 접근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311618" y="3727719"/>
            <a:ext cx="2518431" cy="890800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9460187" y="3902378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보편적 접근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91444" y="2485960"/>
            <a:ext cx="2518431" cy="890800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449537" y="2637042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직관적 접근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0" grpId="1" animBg="1"/>
      <p:bldP spid="11" grpId="0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저번 시간에는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212897" y="2971118"/>
            <a:ext cx="3699531" cy="1048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/>
              <a:t>사회</a:t>
            </a:r>
            <a:r>
              <a:rPr lang="en-US" altLang="ko-KR" dirty="0"/>
              <a:t>·</a:t>
            </a:r>
            <a:r>
              <a:rPr lang="ko-KR" altLang="en-US" dirty="0"/>
              <a:t>문화 현상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62894" y="2789653"/>
            <a:ext cx="2960412" cy="1411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91493" y="3201248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4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거시적 관점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702019" y="2789653"/>
            <a:ext cx="2960412" cy="1411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930618" y="3201248"/>
            <a:ext cx="2731813" cy="58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미</a:t>
            </a:r>
            <a:r>
              <a:rPr lang="ko-KR" altLang="en-US" sz="4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시적 관점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49509" y="3109099"/>
            <a:ext cx="1525947" cy="837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endParaRPr lang="ko-KR" altLang="en-US" sz="3500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05176" y="3134159"/>
            <a:ext cx="1487846" cy="787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sz="3500" spc="300" dirty="0" err="1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</a:rPr>
              <a:t>갈등론</a:t>
            </a:r>
            <a:endParaRPr lang="ko-KR" altLang="en-US" sz="3500" dirty="0"/>
          </a:p>
        </p:txBody>
      </p:sp>
    </p:spTree>
    <p:extLst>
      <p:ext uri="{BB962C8B-B14F-4D97-AF65-F5344CB8AC3E}">
        <p14:creationId xmlns:p14="http://schemas.microsoft.com/office/powerpoint/2010/main" val="6869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dirty="0" smtClean="0"/>
              <a:t>이번 시간에는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291444" y="2134492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775" y="2163308"/>
            <a:ext cx="1070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기능론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과 </a:t>
            </a:r>
            <a:r>
              <a:rPr lang="ko-KR" altLang="en-US" sz="4000" dirty="0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갈등론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개념을 이해하고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이를 설명할 수 있다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1444" y="3539242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7775" y="3543994"/>
            <a:ext cx="1070956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</a:t>
            </a:r>
            <a:r>
              <a:rPr lang="en-US" altLang="ko-KR" sz="35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·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문화 현상에 대한 </a:t>
            </a:r>
            <a:r>
              <a:rPr lang="ko-KR" altLang="en-US" sz="40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기능론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과 </a:t>
            </a:r>
            <a:r>
              <a:rPr lang="ko-KR" altLang="en-US" sz="4000" dirty="0" smtClean="0">
                <a:ln w="12700">
                  <a:solidFill>
                    <a:schemeClr val="tx1"/>
                  </a:solidFill>
                </a:ln>
                <a:solidFill>
                  <a:srgbClr val="EB6B93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갈등론</a:t>
            </a: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입장을 구분하여</a:t>
            </a:r>
            <a:endParaRPr lang="en-US" altLang="ko-KR" sz="3500" dirty="0" smtClean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endParaRPr lang="en-US" altLang="ko-KR" sz="1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파악할 수 있다</a:t>
            </a:r>
            <a:r>
              <a:rPr lang="en-US" altLang="ko-KR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70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71" y="1542194"/>
            <a:ext cx="5985164" cy="526694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191008" y="1282046"/>
            <a:ext cx="526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288E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√</a:t>
            </a:r>
            <a:endParaRPr lang="en-US" altLang="ko-K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288E8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7339" y="1358990"/>
            <a:ext cx="38420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</a:t>
            </a:r>
            <a:r>
              <a:rPr lang="en-US" altLang="ko-KR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= </a:t>
            </a:r>
            <a:r>
              <a:rPr lang="ko-KR" altLang="en-US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유기체의 </a:t>
            </a:r>
            <a:r>
              <a:rPr lang="en-US" altLang="ko-KR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몸</a:t>
            </a:r>
            <a:r>
              <a:rPr lang="en-US" altLang="ko-KR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endParaRPr lang="ko-KR" altLang="en-US" sz="29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021284" y="2190475"/>
            <a:ext cx="2785760" cy="830030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8247553" y="2324820"/>
            <a:ext cx="2516412" cy="662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사회 유기체설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7188861" y="3621668"/>
            <a:ext cx="5665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288E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Q.</a:t>
            </a:r>
            <a:endParaRPr lang="en-US" altLang="ko-KR" sz="3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288E8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5277" y="3637057"/>
            <a:ext cx="38420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장기</a:t>
            </a:r>
            <a:r>
              <a:rPr lang="en-US" altLang="ko-KR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’?</a:t>
            </a:r>
            <a:endParaRPr lang="ko-KR" altLang="en-US" sz="29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7338" y="4252610"/>
            <a:ext cx="3842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288E8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→</a:t>
            </a:r>
            <a:r>
              <a:rPr lang="ko-KR" altLang="en-US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개인 </a:t>
            </a:r>
            <a:r>
              <a:rPr lang="en-US" altLang="ko-KR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29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구성 체계</a:t>
            </a:r>
            <a:endParaRPr lang="ko-KR" altLang="en-US" sz="29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06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dirty="0" smtClean="0"/>
              <a:t>조별 활동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324957" y="3073319"/>
            <a:ext cx="3466233" cy="759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유인물의 </a:t>
            </a:r>
            <a:r>
              <a:rPr lang="en-US" altLang="ko-KR" sz="3500" dirty="0" smtClean="0"/>
              <a:t>[</a:t>
            </a:r>
            <a:r>
              <a:rPr lang="ko-KR" altLang="en-US" sz="3500" dirty="0" smtClean="0"/>
              <a:t>활동 </a:t>
            </a:r>
            <a:r>
              <a:rPr lang="en-US" altLang="ko-KR" sz="3500" dirty="0" smtClean="0"/>
              <a:t>1]</a:t>
            </a:r>
            <a:endParaRPr lang="en-US" altLang="ko-KR" sz="3500" dirty="0"/>
          </a:p>
        </p:txBody>
      </p:sp>
    </p:spTree>
    <p:extLst>
      <p:ext uri="{BB962C8B-B14F-4D97-AF65-F5344CB8AC3E}">
        <p14:creationId xmlns:p14="http://schemas.microsoft.com/office/powerpoint/2010/main" val="41088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91444" y="233150"/>
            <a:ext cx="10515600" cy="1048896"/>
          </a:xfrm>
        </p:spPr>
        <p:txBody>
          <a:bodyPr/>
          <a:lstStyle/>
          <a:p>
            <a:r>
              <a:rPr lang="ko-KR" altLang="en-US" spc="300" dirty="0" smtClean="0">
                <a:ln w="12700">
                  <a:solidFill>
                    <a:schemeClr val="tx1"/>
                  </a:solidFill>
                </a:ln>
                <a:solidFill>
                  <a:srgbClr val="7288E8"/>
                </a:solidFill>
              </a:rPr>
              <a:t>기능론 </a:t>
            </a:r>
            <a:r>
              <a:rPr lang="ko-KR" altLang="en-US" dirty="0" smtClean="0"/>
              <a:t>조별 활동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291444" y="3110390"/>
            <a:ext cx="12040599" cy="117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a. </a:t>
            </a:r>
            <a:r>
              <a:rPr lang="ko-KR" altLang="en-US" sz="3000" spc="3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몸의 다양한 장기들은 각자 뚜렷한 구조와 기능을 가지고 있다</a:t>
            </a:r>
            <a:r>
              <a:rPr lang="en-US" altLang="ko-KR" sz="3000" spc="3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000" spc="3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36287" y="3110390"/>
            <a:ext cx="1265507" cy="473071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dirty="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사회 내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3644243" y="3106876"/>
            <a:ext cx="841259" cy="495726"/>
          </a:xfrm>
          <a:prstGeom prst="rect">
            <a:avLst/>
          </a:prstGeom>
          <a:solidFill>
            <a:schemeClr val="bg1"/>
          </a:solidFill>
          <a:ln w="22225">
            <a:solidFill>
              <a:srgbClr val="7288E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3000" smtClean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체계</a:t>
            </a:r>
            <a:endParaRPr lang="ko-KR" altLang="en-US" sz="3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1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2560</Words>
  <Application>Microsoft Office PowerPoint</Application>
  <PresentationFormat>와이드스크린</PresentationFormat>
  <Paragraphs>267</Paragraphs>
  <Slides>36</Slides>
  <Notes>34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나눔스퀘어_ac</vt:lpstr>
      <vt:lpstr>나눔스퀘어_ac Bold</vt:lpstr>
      <vt:lpstr>나눔스퀘어_ac ExtraBold</vt:lpstr>
      <vt:lpstr>맑은 고딕</vt:lpstr>
      <vt:lpstr>한컴바탕</vt:lpstr>
      <vt:lpstr>Arial</vt:lpstr>
      <vt:lpstr>Office 테마</vt:lpstr>
      <vt:lpstr>기능론과 갈등론</vt:lpstr>
      <vt:lpstr>들어가며</vt:lpstr>
      <vt:lpstr>들어가며</vt:lpstr>
      <vt:lpstr>들어가며</vt:lpstr>
      <vt:lpstr>저번 시간에는?</vt:lpstr>
      <vt:lpstr>이번 시간에는?</vt:lpstr>
      <vt:lpstr>기능론이란?</vt:lpstr>
      <vt:lpstr>기능론 조별 활동</vt:lpstr>
      <vt:lpstr>기능론 조별 활동</vt:lpstr>
      <vt:lpstr>기능론 조별 활동</vt:lpstr>
      <vt:lpstr>기능론 조별 활동</vt:lpstr>
      <vt:lpstr>기능론이란?</vt:lpstr>
      <vt:lpstr>기능론의 한계</vt:lpstr>
      <vt:lpstr>갈등론 조별 활동 1 - 조건</vt:lpstr>
      <vt:lpstr>PowerPoint 프레젠테이션</vt:lpstr>
      <vt:lpstr>갈등론 조별 활동 1∙2</vt:lpstr>
      <vt:lpstr>갈등론 조별 활동 3</vt:lpstr>
      <vt:lpstr>PowerPoint 프레젠테이션</vt:lpstr>
      <vt:lpstr>갈등론 조별 활동 3</vt:lpstr>
      <vt:lpstr>갈등론 조별 활동 3</vt:lpstr>
      <vt:lpstr>갈등론 조별 활동 3</vt:lpstr>
      <vt:lpstr>갈등론 조별 활동 3</vt:lpstr>
      <vt:lpstr>갈등론 조별 활동 3</vt:lpstr>
      <vt:lpstr>PowerPoint 프레젠테이션</vt:lpstr>
      <vt:lpstr>갈등론의 한계</vt:lpstr>
      <vt:lpstr>기능론 ∙ 갈등론 적용 문제</vt:lpstr>
      <vt:lpstr>기능론 ∙ 갈등론 적용 문제</vt:lpstr>
      <vt:lpstr>기능론 ∙ 갈등론 적용 문제</vt:lpstr>
      <vt:lpstr>기능론 ∙ 갈등론 적용 문제</vt:lpstr>
      <vt:lpstr>기능론 ∙ 갈등론 적용 문제</vt:lpstr>
      <vt:lpstr>기능론 ∙ 갈등론 적용 문제</vt:lpstr>
      <vt:lpstr>수행평가 예고</vt:lpstr>
      <vt:lpstr>되돌아보기</vt:lpstr>
      <vt:lpstr>다음 시간에는?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기능론과 갈등론</dc:title>
  <dc:creator>hjyhjy10@naver.com</dc:creator>
  <cp:lastModifiedBy>한 지영</cp:lastModifiedBy>
  <cp:revision>129</cp:revision>
  <dcterms:created xsi:type="dcterms:W3CDTF">2019-10-23T03:11:39Z</dcterms:created>
  <dcterms:modified xsi:type="dcterms:W3CDTF">2019-11-05T09:51:45Z</dcterms:modified>
</cp:coreProperties>
</file>