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2" r:id="rId2"/>
    <p:sldId id="272" r:id="rId3"/>
    <p:sldId id="273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6" r:id="rId16"/>
    <p:sldId id="293" r:id="rId17"/>
    <p:sldId id="299" r:id="rId18"/>
    <p:sldId id="295" r:id="rId19"/>
    <p:sldId id="301" r:id="rId20"/>
    <p:sldId id="303" r:id="rId21"/>
    <p:sldId id="302" r:id="rId22"/>
  </p:sldIdLst>
  <p:sldSz cx="12192000" cy="6858000"/>
  <p:notesSz cx="6858000" cy="9144000"/>
  <p:embeddedFontLst>
    <p:embeddedFont>
      <p:font typeface="나눔바른고딕" panose="020B0603020101020101" pitchFamily="50" charset="-127"/>
      <p:regular r:id="rId24"/>
      <p:bold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혜숙" initials="정" lastIdx="1" clrIdx="0">
    <p:extLst>
      <p:ext uri="{19B8F6BF-5375-455C-9EA6-DF929625EA0E}">
        <p15:presenceInfo xmlns:p15="http://schemas.microsoft.com/office/powerpoint/2012/main" userId="정혜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E89"/>
    <a:srgbClr val="FFECB2"/>
    <a:srgbClr val="FFC000"/>
    <a:srgbClr val="EE8A12"/>
    <a:srgbClr val="E1D2BD"/>
    <a:srgbClr val="DAD8C4"/>
    <a:srgbClr val="C85C12"/>
    <a:srgbClr val="A6A6A6"/>
    <a:srgbClr val="E6F1EC"/>
    <a:srgbClr val="859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 autoAdjust="0"/>
    <p:restoredTop sz="72715" autoAdjust="0"/>
  </p:normalViewPr>
  <p:slideViewPr>
    <p:cSldViewPr snapToGrid="0">
      <p:cViewPr varScale="1">
        <p:scale>
          <a:sx n="48" d="100"/>
          <a:sy n="48" d="100"/>
        </p:scale>
        <p:origin x="1456" y="32"/>
      </p:cViewPr>
      <p:guideLst>
        <p:guide orient="horz" pos="4156"/>
        <p:guide pos="384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12B1-04B2-4E8F-9483-45CE19B439F0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B8BB3-D568-493D-A43B-C68EB15B3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88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수업시작 전 의무론과 공리주의의 차이를 보여주는 영상 자료를 시청하고</a:t>
            </a:r>
            <a:r>
              <a:rPr lang="en-US" altLang="ko-KR" dirty="0"/>
              <a:t>, </a:t>
            </a:r>
            <a:r>
              <a:rPr lang="ko-KR" altLang="en-US" dirty="0"/>
              <a:t>이에 따른 간단한 후속질문을 제시하여 주의를 집중시킨다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영상에서 본 칸트</a:t>
            </a:r>
            <a:r>
              <a:rPr lang="en-US" altLang="ko-KR" dirty="0"/>
              <a:t>, </a:t>
            </a:r>
            <a:r>
              <a:rPr lang="ko-KR" altLang="en-US" dirty="0" err="1"/>
              <a:t>벤담</a:t>
            </a:r>
            <a:r>
              <a:rPr lang="en-US" altLang="ko-KR" dirty="0"/>
              <a:t>, </a:t>
            </a:r>
            <a:r>
              <a:rPr lang="ko-KR" altLang="en-US" dirty="0"/>
              <a:t>밀의 이론에 대해 배우고 이를 직접 우리 삶에 대입해볼 수 있을 것이라는 결과를 제시하여 학습자의 동기를 유발한다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42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이후 </a:t>
            </a:r>
            <a:r>
              <a:rPr lang="ko-KR" altLang="en-US" dirty="0" err="1"/>
              <a:t>소크라티브</a:t>
            </a:r>
            <a:r>
              <a:rPr lang="ko-KR" altLang="en-US" dirty="0"/>
              <a:t> 앱을 통해 트롤리 딜레마의 상황에서 학생들이 어떠한 선택을 하는 것을 선호하는 지 설문조사를 하고</a:t>
            </a:r>
            <a:r>
              <a:rPr lang="en-US" altLang="ko-KR" dirty="0"/>
              <a:t>, </a:t>
            </a:r>
            <a:r>
              <a:rPr lang="ko-KR" altLang="en-US" dirty="0"/>
              <a:t>결과를 공유한다</a:t>
            </a:r>
            <a:r>
              <a:rPr lang="en-US" altLang="ko-KR" dirty="0"/>
              <a:t>. (</a:t>
            </a:r>
            <a:r>
              <a:rPr lang="ko-KR" altLang="en-US" dirty="0"/>
              <a:t>이 때에는 공리주의에서 제시된 상황과</a:t>
            </a:r>
            <a:r>
              <a:rPr lang="en-US" altLang="ko-KR" dirty="0"/>
              <a:t> ‘</a:t>
            </a:r>
            <a:r>
              <a:rPr lang="ko-KR" altLang="en-US" dirty="0"/>
              <a:t>다리 위</a:t>
            </a:r>
            <a:r>
              <a:rPr lang="en-US" altLang="ko-KR" dirty="0"/>
              <a:t>’</a:t>
            </a:r>
            <a:r>
              <a:rPr lang="ko-KR" altLang="en-US" dirty="0"/>
              <a:t>라는 조건이 추가되었다는 점에서 다르다는 것을 명시한다</a:t>
            </a:r>
            <a:r>
              <a:rPr lang="en-US" altLang="ko-KR" dirty="0"/>
              <a:t>.)</a:t>
            </a:r>
          </a:p>
          <a:p>
            <a:pPr marL="228600" indent="-228600">
              <a:buAutoNum type="arabicPeriod"/>
            </a:pPr>
            <a:r>
              <a:rPr lang="ko-KR" altLang="en-US" dirty="0"/>
              <a:t>각각의 선택지가 칸트의 의무론의 입장에 어떠한 방식으로 부합하고</a:t>
            </a:r>
            <a:r>
              <a:rPr lang="en-US" altLang="ko-KR" dirty="0"/>
              <a:t>, </a:t>
            </a:r>
            <a:r>
              <a:rPr lang="ko-KR" altLang="en-US" dirty="0"/>
              <a:t>부합하지 않는지를 설명하고</a:t>
            </a:r>
            <a:r>
              <a:rPr lang="en-US" altLang="ko-KR" dirty="0"/>
              <a:t>, </a:t>
            </a:r>
            <a:r>
              <a:rPr lang="ko-KR" altLang="en-US" dirty="0" err="1"/>
              <a:t>의무론에</a:t>
            </a:r>
            <a:r>
              <a:rPr lang="ko-KR" altLang="en-US" dirty="0"/>
              <a:t> 대한 지식을 학생들에게 활성화하기 위한 준비를 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62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의무론의 핵심원리를 가장 먼저 제시하고</a:t>
            </a:r>
            <a:r>
              <a:rPr lang="en-US" altLang="ko-KR" dirty="0"/>
              <a:t>, </a:t>
            </a:r>
            <a:r>
              <a:rPr lang="ko-KR" altLang="en-US" dirty="0"/>
              <a:t>이 원리를 이해하기 쉬운 언어로 학생들에게 해석하여 설명한다</a:t>
            </a:r>
            <a:r>
              <a:rPr lang="en-US" altLang="ko-KR" dirty="0"/>
              <a:t>. </a:t>
            </a:r>
            <a:r>
              <a:rPr lang="ko-KR" altLang="en-US" dirty="0"/>
              <a:t>이 때 어려운 개념인 정언 명령의 개념에 반하는 </a:t>
            </a:r>
            <a:r>
              <a:rPr lang="ko-KR" altLang="en-US" dirty="0" err="1"/>
              <a:t>가언</a:t>
            </a:r>
            <a:r>
              <a:rPr lang="ko-KR" altLang="en-US" dirty="0"/>
              <a:t> 명령을 설명함으로써 </a:t>
            </a:r>
            <a:r>
              <a:rPr lang="en-US" altLang="ko-KR" dirty="0"/>
              <a:t>(non-example) </a:t>
            </a:r>
            <a:r>
              <a:rPr lang="ko-KR" altLang="en-US" dirty="0"/>
              <a:t>정언 명령에 대한 학습자들의 이해를 돕는다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이에 입각하여 </a:t>
            </a:r>
            <a:r>
              <a:rPr lang="ko-KR" altLang="en-US" dirty="0" err="1"/>
              <a:t>의무론적</a:t>
            </a:r>
            <a:r>
              <a:rPr lang="ko-KR" altLang="en-US" dirty="0"/>
              <a:t> 접근이 무엇인지 설명한다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71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앞에서 제시된 의무론의 핵심적인 개념들을 표를 통해 정리하여 제시한다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여기서 칠판에 추가적인 노트를 교사의 설명과 함께 제시함으로써 학생들의 주의가 </a:t>
            </a:r>
            <a:r>
              <a:rPr lang="ko-KR" altLang="en-US" dirty="0" err="1"/>
              <a:t>피피티에</a:t>
            </a:r>
            <a:r>
              <a:rPr lang="ko-KR" altLang="en-US" dirty="0"/>
              <a:t> 오로지 집중되지 않도록 하고</a:t>
            </a:r>
            <a:r>
              <a:rPr lang="en-US" altLang="ko-KR" dirty="0"/>
              <a:t>, </a:t>
            </a:r>
            <a:r>
              <a:rPr lang="ko-KR" altLang="en-US" dirty="0"/>
              <a:t>교사의 설명이 우선시 되도록 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01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자극자료와 학습안내를 충분히 제공한 뒤</a:t>
            </a:r>
            <a:r>
              <a:rPr lang="en-US" altLang="ko-KR" dirty="0"/>
              <a:t>, </a:t>
            </a:r>
            <a:r>
              <a:rPr lang="ko-KR" altLang="en-US" dirty="0"/>
              <a:t>첫 번째로 수행을 유도하는 단계이다</a:t>
            </a:r>
            <a:r>
              <a:rPr lang="en-US" altLang="ko-KR" dirty="0"/>
              <a:t>. </a:t>
            </a:r>
            <a:r>
              <a:rPr lang="ko-KR" altLang="en-US" dirty="0"/>
              <a:t>첫 번째 활동은 조별활동으로</a:t>
            </a:r>
            <a:r>
              <a:rPr lang="en-US" altLang="ko-KR" dirty="0"/>
              <a:t>, </a:t>
            </a:r>
            <a:r>
              <a:rPr lang="ko-KR" altLang="en-US" dirty="0"/>
              <a:t>실제 사례에 각 이론가들의 입장을 예상하여 답변을 제시해보는 활동이다</a:t>
            </a:r>
            <a:r>
              <a:rPr lang="en-US" altLang="ko-KR" dirty="0"/>
              <a:t>. </a:t>
            </a:r>
            <a:r>
              <a:rPr lang="ko-KR" altLang="en-US" dirty="0"/>
              <a:t>이 경우 교사가 사례에 대해 학생들이 이해할 수 있도록 충분히 설명을 한 뒤에</a:t>
            </a:r>
            <a:r>
              <a:rPr lang="en-US" altLang="ko-KR" dirty="0"/>
              <a:t>,</a:t>
            </a:r>
            <a:r>
              <a:rPr lang="ko-KR" altLang="en-US" dirty="0"/>
              <a:t> 조별활동을 하면서 참고할 수 있도록 텍스트 박스를 애니메이션을 통해 제시함으로써 교사에게 주의가 우선적으로 집중될 수 있도록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56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교사는 돌아다니면서 학생들의 조별활동을 돕고</a:t>
            </a:r>
            <a:r>
              <a:rPr lang="en-US" altLang="ko-KR" dirty="0"/>
              <a:t>, </a:t>
            </a:r>
            <a:r>
              <a:rPr lang="ko-KR" altLang="en-US" dirty="0"/>
              <a:t>각 조에서 활동이 마무리되면 슬라이드를 통해 활동에 대한 피드백을 제시한다</a:t>
            </a:r>
            <a:r>
              <a:rPr lang="en-US" altLang="ko-KR" dirty="0"/>
              <a:t>.(</a:t>
            </a:r>
            <a:r>
              <a:rPr lang="ko-KR" altLang="en-US" dirty="0"/>
              <a:t>제시된 사례에 대한 </a:t>
            </a:r>
            <a:r>
              <a:rPr lang="ko-KR" altLang="en-US" dirty="0" err="1"/>
              <a:t>벤담</a:t>
            </a:r>
            <a:r>
              <a:rPr lang="en-US" altLang="ko-KR" dirty="0"/>
              <a:t>, </a:t>
            </a:r>
            <a:r>
              <a:rPr lang="ko-KR" altLang="en-US" dirty="0"/>
              <a:t>밀</a:t>
            </a:r>
            <a:r>
              <a:rPr lang="en-US" altLang="ko-KR" dirty="0"/>
              <a:t>, </a:t>
            </a:r>
            <a:r>
              <a:rPr lang="ko-KR" altLang="en-US" dirty="0"/>
              <a:t>칸트의 입장을 설명</a:t>
            </a:r>
            <a:r>
              <a:rPr lang="en-US" altLang="ko-KR" dirty="0"/>
              <a:t>)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이 때 </a:t>
            </a:r>
            <a:r>
              <a:rPr lang="en-US" altLang="ko-KR" dirty="0"/>
              <a:t>non-example</a:t>
            </a:r>
            <a:r>
              <a:rPr lang="ko-KR" altLang="en-US" dirty="0"/>
              <a:t>도 함께 제시함으로써 해당 사례에서 학생들의 각 이론가들에 대한 이해를 높이도록 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79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이는 두 번째 수행을 유도하는 단계에 해당하는데</a:t>
            </a:r>
            <a:r>
              <a:rPr lang="en-US" altLang="ko-KR" dirty="0"/>
              <a:t>, </a:t>
            </a:r>
            <a:r>
              <a:rPr lang="ko-KR" altLang="en-US" dirty="0"/>
              <a:t>앞서 여러 자료와 표</a:t>
            </a:r>
            <a:r>
              <a:rPr lang="en-US" altLang="ko-KR" dirty="0"/>
              <a:t>, </a:t>
            </a:r>
            <a:r>
              <a:rPr lang="ko-KR" altLang="en-US" dirty="0"/>
              <a:t>교사의 설명을 통해 이론을 배우고 활동을 통해 그 이론을 충분히 적용한 뒤</a:t>
            </a:r>
            <a:r>
              <a:rPr lang="en-US" altLang="ko-KR" dirty="0"/>
              <a:t>, </a:t>
            </a:r>
            <a:r>
              <a:rPr lang="ko-KR" altLang="en-US" dirty="0"/>
              <a:t>연습문제를 풂으로써 다시 한 번 정리하게끔 하는 것이다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 err="1"/>
              <a:t>소크라티브</a:t>
            </a:r>
            <a:r>
              <a:rPr lang="ko-KR" altLang="en-US" dirty="0"/>
              <a:t> 앱을 통해 문제풀이와 피드백을 연속적으로 진행하고</a:t>
            </a:r>
            <a:r>
              <a:rPr lang="en-US" altLang="ko-KR" dirty="0"/>
              <a:t>, </a:t>
            </a:r>
            <a:r>
              <a:rPr lang="ko-KR" altLang="en-US" dirty="0"/>
              <a:t>문제와 풀이를 </a:t>
            </a:r>
            <a:r>
              <a:rPr lang="en-US" altLang="ko-KR" dirty="0"/>
              <a:t>class 123</a:t>
            </a:r>
            <a:r>
              <a:rPr lang="ko-KR" altLang="en-US" dirty="0"/>
              <a:t>에 업로드할 것을 이야기하여 학생들이 복습할 수 있는 환경을 제시한다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또한 다음 시간에 평가를 위해 </a:t>
            </a:r>
            <a:r>
              <a:rPr lang="ko-KR" altLang="en-US" dirty="0" err="1"/>
              <a:t>소크라티브</a:t>
            </a:r>
            <a:r>
              <a:rPr lang="ko-KR" altLang="en-US" dirty="0"/>
              <a:t> 앱을 통해 쪽지 시험을 볼 것을 예고한다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023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수업내용을 정리할 수 있는 간단한 질문을 제시하여 파지를 향상시킨다</a:t>
            </a:r>
            <a:r>
              <a:rPr lang="en-US" altLang="ko-KR" dirty="0"/>
              <a:t>. </a:t>
            </a:r>
            <a:r>
              <a:rPr lang="ko-KR" altLang="en-US" dirty="0"/>
              <a:t>이 때 개념을 순차적으로 제시하여 학생들의 학습이 효과적으로 이루어질 수 있도록 돕는다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13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다음 시간에 이번 수업과 연계하여 어떤 수업을 하게 될지 제시하면서 전이가 이루어질 수 있도록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897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8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영상자료를 보고 난 후 이번 차시 학습내용과 연관 지어 학생들이 생각해 볼만한 질문을 제시한다</a:t>
            </a:r>
            <a:r>
              <a:rPr lang="en-US" altLang="ko-KR" dirty="0"/>
              <a:t>. </a:t>
            </a:r>
            <a:r>
              <a:rPr lang="ko-KR" altLang="en-US" dirty="0"/>
              <a:t>질문에 대한 답변을 판서에 적고</a:t>
            </a:r>
            <a:r>
              <a:rPr lang="en-US" altLang="ko-KR" dirty="0"/>
              <a:t>, </a:t>
            </a:r>
            <a:r>
              <a:rPr lang="ko-KR" altLang="en-US" dirty="0"/>
              <a:t>교사는 이에 대해 적절한 피드백을 제공한다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61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수업 시작에 제시한 동영상</a:t>
            </a:r>
            <a:r>
              <a:rPr lang="en-US" altLang="ko-KR" dirty="0"/>
              <a:t>, </a:t>
            </a:r>
            <a:r>
              <a:rPr lang="ko-KR" altLang="en-US" dirty="0"/>
              <a:t>질문들과 연계하여 학습목표를 공유한다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이 때 학습목표를 순차적으로 제시하여 수업의 흐름에 대한 학생들의 인지가 연계적으로 이어질 수 있도록 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이 때 학습목표를 판서에도 제시하여 학생들이 수업 중간에 이를 잊지 않고 참고할 수 있도록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20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 err="1"/>
              <a:t>소크라티브</a:t>
            </a:r>
            <a:r>
              <a:rPr lang="ko-KR" altLang="en-US" dirty="0"/>
              <a:t> 어플을 통해 지난 시간 수업 내용에 대한 복습 문제를 풀도록 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바로 답변을 공유하고 해설을 하여 윤리학의 분류에 관한 지난 수업 내용이 규범윤리학에 관한 이번 시간의 수업내용과도 학생들의 인지 속에서 연계될 수 있도록 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 err="1"/>
              <a:t>소크라티브에서</a:t>
            </a:r>
            <a:r>
              <a:rPr lang="ko-KR" altLang="en-US" dirty="0"/>
              <a:t> 푼 수업 복습 내용에 관한 문제들과 해설을 </a:t>
            </a:r>
            <a:r>
              <a:rPr lang="en-US" altLang="ko-KR" dirty="0"/>
              <a:t>class 123</a:t>
            </a:r>
            <a:r>
              <a:rPr lang="ko-KR" altLang="en-US" dirty="0"/>
              <a:t>에 업로드 할 것을 이야기한다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5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공리주의와 </a:t>
            </a:r>
            <a:r>
              <a:rPr lang="ko-KR" altLang="en-US" dirty="0" err="1"/>
              <a:t>의무론에</a:t>
            </a:r>
            <a:r>
              <a:rPr lang="ko-KR" altLang="en-US" dirty="0"/>
              <a:t> 관한 본격적인 수업에 들어가며 학생들에게 도덕적 선택에 관한 여러 관점을 보여줄 수 있는 </a:t>
            </a:r>
            <a:r>
              <a:rPr lang="en-US" altLang="ko-KR" dirty="0"/>
              <a:t>‘</a:t>
            </a:r>
            <a:r>
              <a:rPr lang="ko-KR" altLang="en-US" dirty="0"/>
              <a:t>트롤리 딜레마</a:t>
            </a:r>
            <a:r>
              <a:rPr lang="en-US" altLang="ko-KR" dirty="0"/>
              <a:t>’</a:t>
            </a:r>
            <a:r>
              <a:rPr lang="ko-KR" altLang="en-US" dirty="0"/>
              <a:t>에 대한 영상</a:t>
            </a:r>
            <a:r>
              <a:rPr lang="en-US" altLang="ko-KR" dirty="0"/>
              <a:t>, </a:t>
            </a:r>
            <a:r>
              <a:rPr lang="ko-KR" altLang="en-US" dirty="0"/>
              <a:t>즉 자극자료를 제시한다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02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이후 </a:t>
            </a:r>
            <a:r>
              <a:rPr lang="ko-KR" altLang="en-US" dirty="0" err="1"/>
              <a:t>소크라티브</a:t>
            </a:r>
            <a:r>
              <a:rPr lang="ko-KR" altLang="en-US" dirty="0"/>
              <a:t> 앱을 통해 트롤리 딜레마의 상황에서 학생들이 어떠한 선택을 하는 것을 선호하는 지 설문조사를 하고</a:t>
            </a:r>
            <a:r>
              <a:rPr lang="en-US" altLang="ko-KR" dirty="0"/>
              <a:t>, </a:t>
            </a:r>
            <a:r>
              <a:rPr lang="ko-KR" altLang="en-US" dirty="0"/>
              <a:t>결과를 공유한다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각각의 선택지가 도덕이론 중 어느 이론가의 입장에 해당하는지 설명하고</a:t>
            </a:r>
            <a:r>
              <a:rPr lang="en-US" altLang="ko-KR" dirty="0"/>
              <a:t>, </a:t>
            </a:r>
            <a:r>
              <a:rPr lang="ko-KR" altLang="en-US" dirty="0"/>
              <a:t>공리주의에 대한 지식을 학생들에게 활성화하기 위한 준비를 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11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공리주의의 핵심원리를 가장 먼저 제시하고</a:t>
            </a:r>
            <a:r>
              <a:rPr lang="en-US" altLang="ko-KR" dirty="0"/>
              <a:t>, </a:t>
            </a:r>
            <a:r>
              <a:rPr lang="ko-KR" altLang="en-US" dirty="0"/>
              <a:t>이 원리를 이해하기 쉬운 언어로 학생들에게 해석하여 설명한다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이에 입각하여 공리주의적 접근이 무엇인지 설명한다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이후 애니메이션을 이용하여 공리주의적 접근에 두 가지 다른 입장</a:t>
            </a:r>
            <a:r>
              <a:rPr lang="en-US" altLang="ko-KR" dirty="0"/>
              <a:t>(</a:t>
            </a:r>
            <a:r>
              <a:rPr lang="ko-KR" altLang="en-US" dirty="0" err="1"/>
              <a:t>벤담</a:t>
            </a:r>
            <a:r>
              <a:rPr lang="en-US" altLang="ko-KR" dirty="0"/>
              <a:t>: </a:t>
            </a:r>
            <a:r>
              <a:rPr lang="ko-KR" altLang="en-US" dirty="0"/>
              <a:t>양적 공리주의</a:t>
            </a:r>
            <a:r>
              <a:rPr lang="en-US" altLang="ko-KR" dirty="0"/>
              <a:t>, </a:t>
            </a:r>
            <a:r>
              <a:rPr lang="ko-KR" altLang="en-US" dirty="0"/>
              <a:t>밀</a:t>
            </a:r>
            <a:r>
              <a:rPr lang="en-US" altLang="ko-KR" dirty="0"/>
              <a:t>: </a:t>
            </a:r>
            <a:r>
              <a:rPr lang="ko-KR" altLang="en-US" dirty="0"/>
              <a:t>질적 공리주의</a:t>
            </a:r>
            <a:r>
              <a:rPr lang="en-US" altLang="ko-KR" dirty="0"/>
              <a:t>)</a:t>
            </a:r>
            <a:r>
              <a:rPr lang="ko-KR" altLang="en-US" dirty="0"/>
              <a:t>이 존재함을 보여준다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3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dirty="0"/>
              <a:t>앞에서 제시된 공리주의의 핵심적인 개념들을 표를 통해 정리하여 제시한다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여기서 칠판에 추가적인 노트를 교사의 설명과 함께 제시함으로써 학생들의 주의가 </a:t>
            </a:r>
            <a:r>
              <a:rPr lang="ko-KR" altLang="en-US" dirty="0" err="1"/>
              <a:t>피피티에</a:t>
            </a:r>
            <a:r>
              <a:rPr lang="ko-KR" altLang="en-US" dirty="0"/>
              <a:t> 오로지 집중되지 않도록 하고</a:t>
            </a:r>
            <a:r>
              <a:rPr lang="en-US" altLang="ko-KR" dirty="0"/>
              <a:t>, </a:t>
            </a:r>
            <a:r>
              <a:rPr lang="ko-KR" altLang="en-US" dirty="0"/>
              <a:t>교사의 설명이 우선시 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0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‘</a:t>
            </a:r>
            <a:r>
              <a:rPr lang="ko-KR" altLang="en-US" dirty="0"/>
              <a:t>공리주의</a:t>
            </a:r>
            <a:r>
              <a:rPr lang="en-US" altLang="ko-KR" dirty="0"/>
              <a:t>’ </a:t>
            </a:r>
            <a:r>
              <a:rPr lang="ko-KR" altLang="en-US" dirty="0"/>
              <a:t>파트에 들어가면서 시청한 트롤리 딜레마 영상의 남은 부분</a:t>
            </a:r>
            <a:r>
              <a:rPr lang="en-US" altLang="ko-KR" dirty="0"/>
              <a:t>(</a:t>
            </a:r>
            <a:r>
              <a:rPr lang="ko-KR" altLang="en-US" dirty="0"/>
              <a:t>약 </a:t>
            </a:r>
            <a:r>
              <a:rPr lang="en-US" altLang="ko-KR" dirty="0"/>
              <a:t>30</a:t>
            </a:r>
            <a:r>
              <a:rPr lang="ko-KR" altLang="en-US" dirty="0"/>
              <a:t>초</a:t>
            </a:r>
            <a:r>
              <a:rPr lang="en-US" altLang="ko-KR" dirty="0"/>
              <a:t>)</a:t>
            </a:r>
            <a:r>
              <a:rPr lang="ko-KR" altLang="en-US" dirty="0"/>
              <a:t>을 추가적으로 제시하여 </a:t>
            </a:r>
            <a:r>
              <a:rPr lang="ko-KR" altLang="en-US" dirty="0" err="1"/>
              <a:t>의무론에</a:t>
            </a:r>
            <a:r>
              <a:rPr lang="ko-KR" altLang="en-US" dirty="0"/>
              <a:t> 대한 자극자료를 제시한다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8BB3-D568-493D-A43B-C68EB15B30B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16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013D4D-6C56-4DEC-B47C-685CF8A0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FB473B-5C0D-4943-918A-585E97A01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97BD00-309D-411C-87A9-045F7000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20A43-D696-45D1-9C0A-11C04EEA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583BF5-BD9F-4A2B-A3B1-5678BD66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93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3416EF-56B7-4759-8857-75CE2C57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721D8-294C-45DC-A329-F6A1522C5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0CCD24-3F15-46C4-838A-5A8C6780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22271C-10AE-42EA-97AE-0E2C7FD9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5E62BA-4C03-4CAC-BBC0-940F3A59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53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B921E16-6A09-4ECC-8BF1-1B66B4EFF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3761F0-3360-4868-92B6-8D68B6F5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5AF97D-1F97-4E6A-95C5-40EDE30A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35405-DB59-4FFD-B736-E23B2EF2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0F8653-97D6-43E0-BBEC-E883AB7A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47D9F-DFF0-477F-87E0-072EC0B8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261F05-4DFD-40B4-B569-6AE5B0F8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B44546-AC01-4BB1-B192-0203F76F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5B6094-95C3-403B-A7B6-B709DE8A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CA4FFE-9BB7-4657-AF0D-A0A43FE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6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C1AA39-B284-46BD-B00D-F5090CD4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424C98-75F0-4D4E-B031-217142C7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C4CA6-8BAE-4DEE-A003-F920B85D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F8EE35-6804-42C9-89D1-39411EFA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ADFC29-ACC8-40A1-8EAC-E95B4D2C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0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1212EB-5E52-4C71-A5D1-DCE5DD35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F98988-CD1C-4F4D-AC2D-DCAE680D4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6371C2-81A9-4FCA-AAC6-DA6FB78D6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0F4837-379A-4231-857D-9DBC116E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849E6E-25E3-4E5B-B9EC-BAFB2872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9367C7-A0D5-49BB-965D-EA12652C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69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78229-D474-4FDB-9742-F163A573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0A8C91-7441-40F2-B61B-96A4DDDA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BB968DF-FFE5-4182-A21F-4037AFE4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AD3C82-B46E-4CD8-95AA-EDE9FE759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CBFB1EA-BB96-49F1-BCA6-3B10F0E62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000335C-80EC-45EE-9ABA-FDD415C5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B54825F-904A-4C0C-B02E-973C89FB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B65804D-B581-4470-86F6-B9994A12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0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582597-B116-4497-9A15-03E5366A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15419F-0406-4E51-BC39-EF0C29F7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573054-BFD9-486F-AAC5-04D073FA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272B9-E798-4269-AB98-F49E2DD0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66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A390E0-7E88-4060-AD4B-2C33186D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F12860-340C-4C35-A03C-F8AAF8C7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BC1AAF-6076-49BB-B2BE-D1DC2976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6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D4EA4-1C16-41FE-91CE-110E063C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566CB6-A007-44BB-91BD-6576F17B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F3C2EB-C797-480B-B3D7-3DB48B620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0F22C0-1C49-4D9B-B022-55FF0CB5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8CA945-A765-4456-90E0-232FEB5A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7CD286-39E2-4109-93B4-7D1D5403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0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217605-69B6-4760-ADF3-F9399823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F2CE04-985E-4D48-AA60-BAF98FBDD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56ABC5-7214-49F8-A3B5-AF396BF50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07576D-62A2-4969-8DEF-99FC67D6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CB1D12-4A51-4E49-A117-FCF04DA3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E013DB-B405-453E-B99D-7CE0548D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0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591F29-8FDC-4DDA-B600-B0CCA386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40324F-B8B3-40F2-899C-1C1B889E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30A343-A75B-4780-8B7F-7BC7B1A2A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796D-E21C-4D04-B80D-9BD1B2ABF13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86F4A6-F48A-450B-BD87-FC37C934E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A0215-3145-41AA-8480-1C84D7A7A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FC67-30CB-462C-942A-91EFD6343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4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3-hWgTp7E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v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3-hWgTp7E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or.pngtre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s.co.kr/dic/0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v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3-hWgTp7E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781225" y="714857"/>
            <a:ext cx="10629549" cy="5416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99BAD98-6C56-45FD-9987-E4E85E02491B}"/>
              </a:ext>
            </a:extLst>
          </p:cNvPr>
          <p:cNvSpPr/>
          <p:nvPr/>
        </p:nvSpPr>
        <p:spPr>
          <a:xfrm>
            <a:off x="7592658" y="5584457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[John Stuart Mill]</a:t>
            </a:r>
            <a:endParaRPr lang="ko-KR" altLang="en-US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1762FDAB-FEEC-476C-8967-3C0735EFBE0D}"/>
              </a:ext>
            </a:extLst>
          </p:cNvPr>
          <p:cNvSpPr/>
          <p:nvPr/>
        </p:nvSpPr>
        <p:spPr>
          <a:xfrm>
            <a:off x="5333199" y="5583344"/>
            <a:ext cx="1413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[Jeremy Bentham]</a:t>
            </a:r>
            <a:endParaRPr lang="ko-KR" altLang="en-US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3961D-FB1A-4E0F-8B0D-6E3FBBC51829}"/>
              </a:ext>
            </a:extLst>
          </p:cNvPr>
          <p:cNvSpPr txBox="1"/>
          <p:nvPr/>
        </p:nvSpPr>
        <p:spPr>
          <a:xfrm>
            <a:off x="1121585" y="969334"/>
            <a:ext cx="532600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en-US" altLang="ko-KR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OO</a:t>
            </a:r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고등학교 생활과 윤리</a:t>
            </a:r>
            <a:endParaRPr lang="en-US" altLang="ko-KR" sz="2000" b="1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85909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fontAlgn="base">
              <a:buAutoNum type="arabicPeriod"/>
            </a:pPr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현대생활과 응용윤리</a:t>
            </a:r>
            <a:endParaRPr lang="en-US" altLang="ko-KR" sz="2000" b="1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85909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/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(3)  </a:t>
            </a:r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윤리 문제에  대한 다양한 접근</a:t>
            </a:r>
            <a:r>
              <a:rPr lang="en-US" altLang="ko-KR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</a:t>
            </a:r>
            <a:r>
              <a:rPr lang="en-US" altLang="ko-KR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</a:t>
            </a:r>
            <a:r>
              <a:rPr lang="en-US" altLang="ko-KR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b="1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85909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2ABBD-4A9A-496E-8E4B-925D7D31A713}"/>
              </a:ext>
            </a:extLst>
          </p:cNvPr>
          <p:cNvSpPr txBox="1"/>
          <p:nvPr/>
        </p:nvSpPr>
        <p:spPr>
          <a:xfrm>
            <a:off x="1079305" y="2045643"/>
            <a:ext cx="503165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ko-KR" altLang="en-US" sz="44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공리주의와 의무론은 </a:t>
            </a:r>
            <a:endParaRPr lang="en-US" altLang="ko-KR" sz="4400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/>
            <a:r>
              <a:rPr lang="ko-KR" altLang="en-US" sz="44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다를까</a:t>
            </a:r>
            <a:r>
              <a:rPr lang="en-US" altLang="ko-KR" sz="44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4400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7" name="그림 46" descr="남자, 사람, 넥타이, 의류이(가) 표시된 사진&#10;&#10;자동 생성된 설명">
            <a:extLst>
              <a:ext uri="{FF2B5EF4-FFF2-40B4-BE49-F238E27FC236}">
                <a16:creationId xmlns:a16="http://schemas.microsoft.com/office/drawing/2014/main" id="{37B5A48F-D399-4622-A2B0-E26AA0DB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00" y="3252094"/>
            <a:ext cx="1848108" cy="227679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6A55AE3-A9D3-4C5D-B585-F7ACE90D8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 r="1116" b="16759"/>
          <a:stretch/>
        </p:blipFill>
        <p:spPr>
          <a:xfrm>
            <a:off x="4981084" y="3052230"/>
            <a:ext cx="2090243" cy="2468257"/>
          </a:xfrm>
          <a:prstGeom prst="rect">
            <a:avLst/>
          </a:prstGeom>
        </p:spPr>
      </p:pic>
      <p:pic>
        <p:nvPicPr>
          <p:cNvPr id="3" name="그림 2" descr="사람, 쥐고있는, 남자, 여자이(가) 표시된 사진&#10;&#10;자동 생성된 설명">
            <a:extLst>
              <a:ext uri="{FF2B5EF4-FFF2-40B4-BE49-F238E27FC236}">
                <a16:creationId xmlns:a16="http://schemas.microsoft.com/office/drawing/2014/main" id="{6FF9CEC9-395C-4886-9AA6-31978AAB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81" y="3284531"/>
            <a:ext cx="1603186" cy="226800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32E2068E-DBE9-44A6-8887-3B0109ABC83D}"/>
              </a:ext>
            </a:extLst>
          </p:cNvPr>
          <p:cNvSpPr/>
          <p:nvPr/>
        </p:nvSpPr>
        <p:spPr>
          <a:xfrm>
            <a:off x="9515867" y="5583344"/>
            <a:ext cx="1283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[Immanuel Kant]</a:t>
            </a:r>
            <a:endParaRPr lang="ko-KR" altLang="en-US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B2FD0-AF1A-4453-A7A9-1E38E51C9BB0}"/>
              </a:ext>
            </a:extLst>
          </p:cNvPr>
          <p:cNvSpPr txBox="1"/>
          <p:nvPr/>
        </p:nvSpPr>
        <p:spPr>
          <a:xfrm>
            <a:off x="1149593" y="3552839"/>
            <a:ext cx="17315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ko-KR" altLang="en-US" sz="20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85909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교육학과 정혜숙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7B7CD-BCA1-4711-9C16-8CFBE22EB890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871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실행 단추: 앞으로 또는 다음으로 이동 5">
            <a:hlinkClick r:id="rId3" highlightClick="1"/>
            <a:extLst>
              <a:ext uri="{FF2B5EF4-FFF2-40B4-BE49-F238E27FC236}">
                <a16:creationId xmlns:a16="http://schemas.microsoft.com/office/drawing/2014/main" id="{329B7A92-03B9-4A49-A01D-36CE294B2E62}"/>
              </a:ext>
            </a:extLst>
          </p:cNvPr>
          <p:cNvSpPr/>
          <p:nvPr/>
        </p:nvSpPr>
        <p:spPr>
          <a:xfrm>
            <a:off x="5525678" y="4583649"/>
            <a:ext cx="1051034" cy="10683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23E5-9EF9-4769-A1BE-67B14AA06B46}"/>
              </a:ext>
            </a:extLst>
          </p:cNvPr>
          <p:cNvSpPr txBox="1"/>
          <p:nvPr/>
        </p:nvSpPr>
        <p:spPr>
          <a:xfrm>
            <a:off x="2785486" y="3941468"/>
            <a:ext cx="6531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트롤리 딜레마 상황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60521072" descr="EMB000039fc2e65">
            <a:extLst>
              <a:ext uri="{FF2B5EF4-FFF2-40B4-BE49-F238E27FC236}">
                <a16:creationId xmlns:a16="http://schemas.microsoft.com/office/drawing/2014/main" id="{A24629C3-F7AA-4C1F-BEAB-02DECC0D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36" y="790480"/>
            <a:ext cx="6059717" cy="31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순서도: 처리 13">
            <a:extLst>
              <a:ext uri="{FF2B5EF4-FFF2-40B4-BE49-F238E27FC236}">
                <a16:creationId xmlns:a16="http://schemas.microsoft.com/office/drawing/2014/main" id="{023F0A9D-1A0A-4CBD-B12B-FBBD7F1D9F25}"/>
              </a:ext>
            </a:extLst>
          </p:cNvPr>
          <p:cNvSpPr/>
          <p:nvPr/>
        </p:nvSpPr>
        <p:spPr>
          <a:xfrm>
            <a:off x="616015" y="456874"/>
            <a:ext cx="3013876" cy="56830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들어가며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순서도: 처리 15">
            <a:extLst>
              <a:ext uri="{FF2B5EF4-FFF2-40B4-BE49-F238E27FC236}">
                <a16:creationId xmlns:a16="http://schemas.microsoft.com/office/drawing/2014/main" id="{3D4B3D98-7835-4891-BE16-75DED482FAA5}"/>
              </a:ext>
            </a:extLst>
          </p:cNvPr>
          <p:cNvSpPr/>
          <p:nvPr/>
        </p:nvSpPr>
        <p:spPr>
          <a:xfrm>
            <a:off x="3718127" y="455583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079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23E5-9EF9-4769-A1BE-67B14AA06B46}"/>
              </a:ext>
            </a:extLst>
          </p:cNvPr>
          <p:cNvSpPr txBox="1"/>
          <p:nvPr/>
        </p:nvSpPr>
        <p:spPr>
          <a:xfrm>
            <a:off x="6131684" y="2717151"/>
            <a:ext cx="4833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다리 위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라는 상황이 추가됨</a:t>
            </a:r>
            <a:endParaRPr lang="en-US" altLang="ko-KR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[3.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옆에 있는 덩치 큰 사람을 떨어뜨리기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그러지 않기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13/24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CAB5AC-B430-43F4-896D-E948A17D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11773"/>
          <a:stretch/>
        </p:blipFill>
        <p:spPr>
          <a:xfrm>
            <a:off x="1227224" y="1780026"/>
            <a:ext cx="4573997" cy="4201439"/>
          </a:xfrm>
          <a:prstGeom prst="rect">
            <a:avLst/>
          </a:prstGeom>
        </p:spPr>
      </p:pic>
      <p:sp>
        <p:nvSpPr>
          <p:cNvPr id="18" name="순서도: 처리 17">
            <a:extLst>
              <a:ext uri="{FF2B5EF4-FFF2-40B4-BE49-F238E27FC236}">
                <a16:creationId xmlns:a16="http://schemas.microsoft.com/office/drawing/2014/main" id="{CABD35BE-38B7-45B7-B615-13BD094DD8FE}"/>
              </a:ext>
            </a:extLst>
          </p:cNvPr>
          <p:cNvSpPr/>
          <p:nvPr/>
        </p:nvSpPr>
        <p:spPr>
          <a:xfrm>
            <a:off x="616015" y="456874"/>
            <a:ext cx="3013876" cy="56830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들어가며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순서도: 처리 19">
            <a:extLst>
              <a:ext uri="{FF2B5EF4-FFF2-40B4-BE49-F238E27FC236}">
                <a16:creationId xmlns:a16="http://schemas.microsoft.com/office/drawing/2014/main" id="{F1753F91-A380-418F-A0F1-A1F47DD1C5AA}"/>
              </a:ext>
            </a:extLst>
          </p:cNvPr>
          <p:cNvSpPr/>
          <p:nvPr/>
        </p:nvSpPr>
        <p:spPr>
          <a:xfrm>
            <a:off x="3718127" y="455583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47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D1B5B-F29E-460D-9B1C-2DF6FC0278F1}"/>
              </a:ext>
            </a:extLst>
          </p:cNvPr>
          <p:cNvSpPr txBox="1"/>
          <p:nvPr/>
        </p:nvSpPr>
        <p:spPr>
          <a:xfrm>
            <a:off x="616016" y="1859626"/>
            <a:ext cx="8063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의무론의 핵심원리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  ‘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정언명령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96545-1A84-47AA-89FC-63FE0CED9B1C}"/>
              </a:ext>
            </a:extLst>
          </p:cNvPr>
          <p:cNvSpPr txBox="1"/>
          <p:nvPr/>
        </p:nvSpPr>
        <p:spPr>
          <a:xfrm>
            <a:off x="680172" y="4700670"/>
            <a:ext cx="10831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의무론적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접근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‘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행위의 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보다는 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동기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중시하면서 오로지 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 의식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나온 행위만이 도덕적 가치를 지닌다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.’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4838D444-8C18-416F-9178-DC0861F8B1AD}"/>
              </a:ext>
            </a:extLst>
          </p:cNvPr>
          <p:cNvSpPr/>
          <p:nvPr/>
        </p:nvSpPr>
        <p:spPr>
          <a:xfrm>
            <a:off x="5976997" y="1724664"/>
            <a:ext cx="5209309" cy="752321"/>
          </a:xfrm>
          <a:prstGeom prst="flowChartProcess">
            <a:avLst/>
          </a:prstGeom>
          <a:noFill/>
          <a:ln w="57150">
            <a:solidFill>
              <a:srgbClr val="E4A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행위의 결과와 상관 없이 행위 자체가 </a:t>
            </a:r>
            <a:endParaRPr lang="en-US" altLang="ko-KR" sz="20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</a:t>
            </a:r>
            <a:r>
              <a:rPr lang="en-US" altLang="ko-KR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善</a:t>
            </a:r>
            <a:r>
              <a:rPr lang="en-US" altLang="ko-KR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이기 때문에 무조건 수행해야 한다</a:t>
            </a:r>
            <a:r>
              <a:rPr lang="en-US" altLang="ko-KR" sz="2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화살표: 위쪽/아래쪽 6">
            <a:extLst>
              <a:ext uri="{FF2B5EF4-FFF2-40B4-BE49-F238E27FC236}">
                <a16:creationId xmlns:a16="http://schemas.microsoft.com/office/drawing/2014/main" id="{93F5FB80-C111-42A2-AF90-F9747AC86B05}"/>
              </a:ext>
            </a:extLst>
          </p:cNvPr>
          <p:cNvSpPr/>
          <p:nvPr/>
        </p:nvSpPr>
        <p:spPr>
          <a:xfrm>
            <a:off x="8223773" y="2608672"/>
            <a:ext cx="715756" cy="752321"/>
          </a:xfrm>
          <a:prstGeom prst="upDownArrow">
            <a:avLst>
              <a:gd name="adj1" fmla="val 50000"/>
              <a:gd name="adj2" fmla="val 30644"/>
            </a:avLst>
          </a:prstGeom>
          <a:solidFill>
            <a:srgbClr val="E4A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59D509-01D7-41C9-8BAD-A3E5ECC55B51}"/>
              </a:ext>
            </a:extLst>
          </p:cNvPr>
          <p:cNvSpPr txBox="1"/>
          <p:nvPr/>
        </p:nvSpPr>
        <p:spPr>
          <a:xfrm>
            <a:off x="6182914" y="3550080"/>
            <a:ext cx="499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가언명령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’: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조건이 붙는 명령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만약 네가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원한다면 너는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행해야 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1416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 정리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3FB4747-0210-4244-9523-B2E195E6A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19625"/>
              </p:ext>
            </p:extLst>
          </p:nvPr>
        </p:nvGraphicFramePr>
        <p:xfrm>
          <a:off x="858968" y="1475454"/>
          <a:ext cx="10464012" cy="2022820"/>
        </p:xfrm>
        <a:graphic>
          <a:graphicData uri="http://schemas.openxmlformats.org/drawingml/2006/table">
            <a:tbl>
              <a:tblPr/>
              <a:tblGrid>
                <a:gridCol w="1440887">
                  <a:extLst>
                    <a:ext uri="{9D8B030D-6E8A-4147-A177-3AD203B41FA5}">
                      <a16:colId xmlns:a16="http://schemas.microsoft.com/office/drawing/2014/main" val="2374869390"/>
                    </a:ext>
                  </a:extLst>
                </a:gridCol>
                <a:gridCol w="9023125">
                  <a:extLst>
                    <a:ext uri="{9D8B030D-6E8A-4147-A177-3AD203B41FA5}">
                      <a16:colId xmlns:a16="http://schemas.microsoft.com/office/drawing/2014/main" val="1472311010"/>
                    </a:ext>
                  </a:extLst>
                </a:gridCol>
              </a:tblGrid>
              <a:tr h="81148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보편화 정식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네 의지의 준칙이 항상 동시에 보편적인 입법의 원리가 될 수 있도록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행위하라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504042"/>
                  </a:ext>
                </a:extLst>
              </a:tr>
              <a:tr h="121133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인간성 정식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너 자신의 인격이나 다른 모든 사람의 인격에 있어서 인간성을 결코 한낱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수단으로서만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대하지 말고 항상 동시에 목적으로 대하라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07910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2AEBB736-DB8E-4EA5-B17E-6B8DE08E0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52951"/>
              </p:ext>
            </p:extLst>
          </p:nvPr>
        </p:nvGraphicFramePr>
        <p:xfrm>
          <a:off x="858968" y="3710349"/>
          <a:ext cx="10464012" cy="2022820"/>
        </p:xfrm>
        <a:graphic>
          <a:graphicData uri="http://schemas.openxmlformats.org/drawingml/2006/table">
            <a:tbl>
              <a:tblPr/>
              <a:tblGrid>
                <a:gridCol w="1468596">
                  <a:extLst>
                    <a:ext uri="{9D8B030D-6E8A-4147-A177-3AD203B41FA5}">
                      <a16:colId xmlns:a16="http://schemas.microsoft.com/office/drawing/2014/main" val="1335661397"/>
                    </a:ext>
                  </a:extLst>
                </a:gridCol>
                <a:gridCol w="8995416">
                  <a:extLst>
                    <a:ext uri="{9D8B030D-6E8A-4147-A177-3AD203B41FA5}">
                      <a16:colId xmlns:a16="http://schemas.microsoft.com/office/drawing/2014/main" val="1731011856"/>
                    </a:ext>
                  </a:extLst>
                </a:gridCol>
              </a:tblGrid>
              <a:tr h="81148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시사점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인간 존엄성의 이념과 보편적인 윤리의 중요성을 인식시키는 데에 기여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637260"/>
                  </a:ext>
                </a:extLst>
              </a:tr>
              <a:tr h="121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한계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형식만을 제공하여 어떻게 행위해야 하는가에 대한 구체적 지침을 제공하지 못함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의무가 충돌할 때 적절한 도덕판단을 내리기 어려움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13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3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16/24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6" y="456874"/>
            <a:ext cx="1697693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조별활동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2395322" y="457669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681AB-B669-4320-BD73-0F6BE1850821}"/>
              </a:ext>
            </a:extLst>
          </p:cNvPr>
          <p:cNvSpPr txBox="1"/>
          <p:nvPr/>
        </p:nvSpPr>
        <p:spPr>
          <a:xfrm>
            <a:off x="686748" y="1190929"/>
            <a:ext cx="9947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Q: </a:t>
            </a:r>
            <a:r>
              <a:rPr lang="ko-KR" altLang="en-US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아래 상황에서 </a:t>
            </a:r>
            <a:r>
              <a:rPr lang="ko-KR" altLang="en-US" sz="25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</a:t>
            </a:r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칸트는 각각 어떠한 답변을 제시했을까요</a:t>
            </a:r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</a:t>
            </a:r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조가 되어 각 이론가의 입장에서 답변을 제시해봅시다</a:t>
            </a:r>
            <a:r>
              <a:rPr lang="en-US" altLang="ko-KR" sz="25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5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381841E7-E1A0-4825-A13F-EAF41C675885}"/>
              </a:ext>
            </a:extLst>
          </p:cNvPr>
          <p:cNvSpPr/>
          <p:nvPr/>
        </p:nvSpPr>
        <p:spPr>
          <a:xfrm>
            <a:off x="927939" y="2505351"/>
            <a:ext cx="10336121" cy="2577000"/>
          </a:xfrm>
          <a:prstGeom prst="flowChartProcess">
            <a:avLst/>
          </a:prstGeom>
          <a:solidFill>
            <a:srgbClr val="E4AE8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/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사례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나는 여러 명의 목숨이 달려 있는 재판에 증인으로 선 사람이다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나는 증인으로서 진실만 말할 것을 선서하였고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그렇기에 항상 진실된 것 만을 이야기해야 할 의무를 갖는다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그러나 내가 진실을 이야기 할 때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사건의 배후에 있는 몇몇의 사람들로 인해 무고한 사람들이 삶을 잃을 수도 있다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하지만 나의 말을 일관되게 유지할 수 있다면 거짓 증언을 함으로써 무고한 많은 사람들의 삶을 살릴 수 있다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여기서 나는 어떻게 해야 할까</a:t>
            </a:r>
            <a:r>
              <a:rPr lang="en-US" altLang="ko-KR" sz="23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3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" name="그림 6" descr="시계이(가) 표시된 사진&#10;&#10;자동 생성된 설명">
            <a:extLst>
              <a:ext uri="{FF2B5EF4-FFF2-40B4-BE49-F238E27FC236}">
                <a16:creationId xmlns:a16="http://schemas.microsoft.com/office/drawing/2014/main" id="{24413721-6F79-41B7-BC3B-4303E70B0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11" y="4352649"/>
            <a:ext cx="2173733" cy="21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18/24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6" y="456874"/>
            <a:ext cx="1697693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조별활동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2395322" y="457669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0AB637-639D-4B68-B2F5-C993F156C2DD}"/>
              </a:ext>
            </a:extLst>
          </p:cNvPr>
          <p:cNvSpPr/>
          <p:nvPr/>
        </p:nvSpPr>
        <p:spPr>
          <a:xfrm>
            <a:off x="5106786" y="3556926"/>
            <a:ext cx="197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질적 공리주의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C8B4562-5C2F-4906-8478-ED05823AD90C}"/>
              </a:ext>
            </a:extLst>
          </p:cNvPr>
          <p:cNvSpPr/>
          <p:nvPr/>
        </p:nvSpPr>
        <p:spPr>
          <a:xfrm>
            <a:off x="1336542" y="3556926"/>
            <a:ext cx="2188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0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양적 공리주의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" name="그림 19" descr="사람, 쥐고있는, 남자, 여자이(가) 표시된 사진&#10;&#10;자동 생성된 설명">
            <a:extLst>
              <a:ext uri="{FF2B5EF4-FFF2-40B4-BE49-F238E27FC236}">
                <a16:creationId xmlns:a16="http://schemas.microsoft.com/office/drawing/2014/main" id="{A3685755-4676-469F-80C4-E4CC5307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10" y="1771359"/>
            <a:ext cx="1214936" cy="171875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28872796-BF8C-4C05-819D-05E0672F0EEC}"/>
              </a:ext>
            </a:extLst>
          </p:cNvPr>
          <p:cNvSpPr/>
          <p:nvPr/>
        </p:nvSpPr>
        <p:spPr>
          <a:xfrm>
            <a:off x="8799094" y="3536292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2" name="그림 21" descr="남자, 사람, 넥타이, 의류이(가) 표시된 사진&#10;&#10;자동 생성된 설명">
            <a:extLst>
              <a:ext uri="{FF2B5EF4-FFF2-40B4-BE49-F238E27FC236}">
                <a16:creationId xmlns:a16="http://schemas.microsoft.com/office/drawing/2014/main" id="{C8A041BE-CA84-4A9D-AE23-18C8CB7D7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87" y="1746524"/>
            <a:ext cx="1400545" cy="17254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5AA2A22-D5DB-460D-B817-C444A3B72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 r="1116" b="16759"/>
          <a:stretch/>
        </p:blipFill>
        <p:spPr>
          <a:xfrm>
            <a:off x="1638732" y="1582057"/>
            <a:ext cx="1584041" cy="1870510"/>
          </a:xfrm>
          <a:prstGeom prst="rect">
            <a:avLst/>
          </a:prstGeom>
        </p:spPr>
      </p:pic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BE5EE7A7-B366-4892-BAD2-4E755510469C}"/>
              </a:ext>
            </a:extLst>
          </p:cNvPr>
          <p:cNvSpPr/>
          <p:nvPr/>
        </p:nvSpPr>
        <p:spPr>
          <a:xfrm>
            <a:off x="968951" y="3957036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순서도: 처리 29">
            <a:extLst>
              <a:ext uri="{FF2B5EF4-FFF2-40B4-BE49-F238E27FC236}">
                <a16:creationId xmlns:a16="http://schemas.microsoft.com/office/drawing/2014/main" id="{E43BA127-BE30-427F-8C82-043B091C6B6E}"/>
              </a:ext>
            </a:extLst>
          </p:cNvPr>
          <p:cNvSpPr/>
          <p:nvPr/>
        </p:nvSpPr>
        <p:spPr>
          <a:xfrm>
            <a:off x="4651559" y="3970852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순서도: 처리 30">
            <a:extLst>
              <a:ext uri="{FF2B5EF4-FFF2-40B4-BE49-F238E27FC236}">
                <a16:creationId xmlns:a16="http://schemas.microsoft.com/office/drawing/2014/main" id="{BEB6A6B6-2ECA-4F43-9B66-585B609D52EC}"/>
              </a:ext>
            </a:extLst>
          </p:cNvPr>
          <p:cNvSpPr/>
          <p:nvPr/>
        </p:nvSpPr>
        <p:spPr>
          <a:xfrm>
            <a:off x="8263429" y="3970852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순서도: 처리 31">
            <a:extLst>
              <a:ext uri="{FF2B5EF4-FFF2-40B4-BE49-F238E27FC236}">
                <a16:creationId xmlns:a16="http://schemas.microsoft.com/office/drawing/2014/main" id="{CD19A004-7253-4069-9B37-55983822BF58}"/>
              </a:ext>
            </a:extLst>
          </p:cNvPr>
          <p:cNvSpPr/>
          <p:nvPr/>
        </p:nvSpPr>
        <p:spPr>
          <a:xfrm>
            <a:off x="968950" y="3948300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다섯 명을 살릴 수 있는 방향이라면 거짓말을 하는 것이 바람직하다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순서도: 처리 32">
            <a:extLst>
              <a:ext uri="{FF2B5EF4-FFF2-40B4-BE49-F238E27FC236}">
                <a16:creationId xmlns:a16="http://schemas.microsoft.com/office/drawing/2014/main" id="{B2D5062E-DEF7-49C8-9728-282E3F4BF13F}"/>
              </a:ext>
            </a:extLst>
          </p:cNvPr>
          <p:cNvSpPr/>
          <p:nvPr/>
        </p:nvSpPr>
        <p:spPr>
          <a:xfrm>
            <a:off x="4651558" y="3971333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살아남는 사람이 여생을 얼마나 행복하고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의미있게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살 수 있는지를 살펴야 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순서도: 처리 33">
            <a:extLst>
              <a:ext uri="{FF2B5EF4-FFF2-40B4-BE49-F238E27FC236}">
                <a16:creationId xmlns:a16="http://schemas.microsoft.com/office/drawing/2014/main" id="{45866461-3110-4C41-B517-4ACC08C070F9}"/>
              </a:ext>
            </a:extLst>
          </p:cNvPr>
          <p:cNvSpPr/>
          <p:nvPr/>
        </p:nvSpPr>
        <p:spPr>
          <a:xfrm>
            <a:off x="8263428" y="3963944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도덕은 결과에 따라 좌우되면 안 되기에 몇 명이 살 수 있든 거짓말을 하면 안 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순서도: 처리 25">
            <a:extLst>
              <a:ext uri="{FF2B5EF4-FFF2-40B4-BE49-F238E27FC236}">
                <a16:creationId xmlns:a16="http://schemas.microsoft.com/office/drawing/2014/main" id="{2D5CAB56-D219-4815-AB09-018B6A5476B9}"/>
              </a:ext>
            </a:extLst>
          </p:cNvPr>
          <p:cNvSpPr/>
          <p:nvPr/>
        </p:nvSpPr>
        <p:spPr>
          <a:xfrm>
            <a:off x="968949" y="3943287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다섯 명을 살릴 수 있는 방향이라면 거짓말을 하는 것이 바람직하다</a:t>
            </a:r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(&lt;-&gt;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사람을 죽이는 행위 자체가 잘못된 것이다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순서도: 처리 28">
            <a:extLst>
              <a:ext uri="{FF2B5EF4-FFF2-40B4-BE49-F238E27FC236}">
                <a16:creationId xmlns:a16="http://schemas.microsoft.com/office/drawing/2014/main" id="{512C5C59-507B-454A-B9D1-A19D21CAF811}"/>
              </a:ext>
            </a:extLst>
          </p:cNvPr>
          <p:cNvSpPr/>
          <p:nvPr/>
        </p:nvSpPr>
        <p:spPr>
          <a:xfrm>
            <a:off x="4651558" y="3971612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살아남는 사람이 여생을 얼마나 행복하고 </a:t>
            </a:r>
            <a:r>
              <a:rPr lang="ko-KR" altLang="en-US" sz="2000" dirty="0" err="1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의미있게</a:t>
            </a:r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살 수 있는지를 살펴야 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(&lt;-&gt;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사람을 죽이는 행위 자체가 잘못된 것이다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순서도: 처리 34">
            <a:extLst>
              <a:ext uri="{FF2B5EF4-FFF2-40B4-BE49-F238E27FC236}">
                <a16:creationId xmlns:a16="http://schemas.microsoft.com/office/drawing/2014/main" id="{DF2587D0-4B0A-44A9-BF93-BA4A85D34D3E}"/>
              </a:ext>
            </a:extLst>
          </p:cNvPr>
          <p:cNvSpPr/>
          <p:nvPr/>
        </p:nvSpPr>
        <p:spPr>
          <a:xfrm>
            <a:off x="8263428" y="3972811"/>
            <a:ext cx="2923601" cy="1800562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도덕은 결과에 따라 좌우되면 안 되기에 몇 명이 살 수 있든 거짓말을 하면 안 된다</a:t>
            </a:r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(&lt;-&gt;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최대한 많은 사람을 살려야 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800EEE-FB22-4FF9-92B2-5E7705CF887C}"/>
              </a:ext>
            </a:extLst>
          </p:cNvPr>
          <p:cNvSpPr txBox="1"/>
          <p:nvPr/>
        </p:nvSpPr>
        <p:spPr>
          <a:xfrm>
            <a:off x="2668089" y="477734"/>
            <a:ext cx="712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Q: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아래 상황에서 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칸트는 각각 어떠한 답변을 제시했을까요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조가 되어 각 이론가의 입장에서 답변을 제시해봅시다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1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26" grpId="0" animBg="1"/>
      <p:bldP spid="29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이번 시간 복습</a:t>
            </a:r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01C881B3-0112-43E8-BF31-4529CE63C6D5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00AE3-688C-4CC8-AC7C-DB68C4CDF112}"/>
              </a:ext>
            </a:extLst>
          </p:cNvPr>
          <p:cNvSpPr txBox="1"/>
          <p:nvPr/>
        </p:nvSpPr>
        <p:spPr>
          <a:xfrm>
            <a:off x="2791691" y="197975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[Socrative app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접속하기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</p:txBody>
      </p:sp>
      <p:pic>
        <p:nvPicPr>
          <p:cNvPr id="5" name="그림 4">
            <a:hlinkClick r:id="rId3"/>
            <a:extLst>
              <a:ext uri="{FF2B5EF4-FFF2-40B4-BE49-F238E27FC236}">
                <a16:creationId xmlns:a16="http://schemas.microsoft.com/office/drawing/2014/main" id="{CBB2558E-0E83-4201-8E00-5BB17469D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07" y="2862064"/>
            <a:ext cx="2916381" cy="1424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3331D7-C663-4D4D-A07D-CF46E0036F83}"/>
              </a:ext>
            </a:extLst>
          </p:cNvPr>
          <p:cNvSpPr txBox="1"/>
          <p:nvPr/>
        </p:nvSpPr>
        <p:spPr>
          <a:xfrm>
            <a:off x="1880315" y="4441567"/>
            <a:ext cx="84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문제 및 풀이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class 123]</a:t>
            </a:r>
          </a:p>
        </p:txBody>
      </p:sp>
    </p:spTree>
    <p:extLst>
      <p:ext uri="{BB962C8B-B14F-4D97-AF65-F5344CB8AC3E}">
        <p14:creationId xmlns:p14="http://schemas.microsoft.com/office/powerpoint/2010/main" val="16471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순서도: 처리 30">
            <a:extLst>
              <a:ext uri="{FF2B5EF4-FFF2-40B4-BE49-F238E27FC236}">
                <a16:creationId xmlns:a16="http://schemas.microsoft.com/office/drawing/2014/main" id="{DD0C1D09-C843-4494-B945-04529232450F}"/>
              </a:ext>
            </a:extLst>
          </p:cNvPr>
          <p:cNvSpPr/>
          <p:nvPr/>
        </p:nvSpPr>
        <p:spPr>
          <a:xfrm>
            <a:off x="3677015" y="3288512"/>
            <a:ext cx="461329" cy="201589"/>
          </a:xfrm>
          <a:prstGeom prst="flowChartProcess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수업내용 정리</a:t>
            </a:r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01C881B3-0112-43E8-BF31-4529CE63C6D5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168E8726-AFE1-405E-98E5-BF29C2FB64E6}"/>
              </a:ext>
            </a:extLst>
          </p:cNvPr>
          <p:cNvSpPr/>
          <p:nvPr/>
        </p:nvSpPr>
        <p:spPr>
          <a:xfrm>
            <a:off x="633004" y="1298000"/>
            <a:ext cx="3550922" cy="4876608"/>
          </a:xfrm>
          <a:custGeom>
            <a:avLst/>
            <a:gdLst>
              <a:gd name="connsiteX0" fmla="*/ 0 w 2093840"/>
              <a:gd name="connsiteY0" fmla="*/ 0 h 4464496"/>
              <a:gd name="connsiteX1" fmla="*/ 2093840 w 2093840"/>
              <a:gd name="connsiteY1" fmla="*/ 0 h 4464496"/>
              <a:gd name="connsiteX2" fmla="*/ 2093840 w 2093840"/>
              <a:gd name="connsiteY2" fmla="*/ 4464496 h 4464496"/>
              <a:gd name="connsiteX3" fmla="*/ 0 w 2093840"/>
              <a:gd name="connsiteY3" fmla="*/ 4464496 h 4464496"/>
              <a:gd name="connsiteX4" fmla="*/ 0 w 2093840"/>
              <a:gd name="connsiteY4" fmla="*/ 0 h 4464496"/>
              <a:gd name="connsiteX0" fmla="*/ 0 w 2625468"/>
              <a:gd name="connsiteY0" fmla="*/ 0 h 5751035"/>
              <a:gd name="connsiteX1" fmla="*/ 2625468 w 2625468"/>
              <a:gd name="connsiteY1" fmla="*/ 1286539 h 5751035"/>
              <a:gd name="connsiteX2" fmla="*/ 2625468 w 2625468"/>
              <a:gd name="connsiteY2" fmla="*/ 5751035 h 5751035"/>
              <a:gd name="connsiteX3" fmla="*/ 531628 w 2625468"/>
              <a:gd name="connsiteY3" fmla="*/ 5751035 h 5751035"/>
              <a:gd name="connsiteX4" fmla="*/ 0 w 2625468"/>
              <a:gd name="connsiteY4" fmla="*/ 0 h 5751035"/>
              <a:gd name="connsiteX0" fmla="*/ 0 w 3305952"/>
              <a:gd name="connsiteY0" fmla="*/ 0 h 5751035"/>
              <a:gd name="connsiteX1" fmla="*/ 3305952 w 3305952"/>
              <a:gd name="connsiteY1" fmla="*/ 5305646 h 5751035"/>
              <a:gd name="connsiteX2" fmla="*/ 2625468 w 3305952"/>
              <a:gd name="connsiteY2" fmla="*/ 5751035 h 5751035"/>
              <a:gd name="connsiteX3" fmla="*/ 531628 w 3305952"/>
              <a:gd name="connsiteY3" fmla="*/ 5751035 h 5751035"/>
              <a:gd name="connsiteX4" fmla="*/ 0 w 3305952"/>
              <a:gd name="connsiteY4" fmla="*/ 0 h 5751035"/>
              <a:gd name="connsiteX0" fmla="*/ 0 w 3305952"/>
              <a:gd name="connsiteY0" fmla="*/ 0 h 6176337"/>
              <a:gd name="connsiteX1" fmla="*/ 3305952 w 3305952"/>
              <a:gd name="connsiteY1" fmla="*/ 5305646 h 6176337"/>
              <a:gd name="connsiteX2" fmla="*/ 2625468 w 3305952"/>
              <a:gd name="connsiteY2" fmla="*/ 5751035 h 6176337"/>
              <a:gd name="connsiteX3" fmla="*/ 0 w 3305952"/>
              <a:gd name="connsiteY3" fmla="*/ 6176337 h 6176337"/>
              <a:gd name="connsiteX4" fmla="*/ 0 w 3305952"/>
              <a:gd name="connsiteY4" fmla="*/ 0 h 6176337"/>
              <a:gd name="connsiteX0" fmla="*/ 0 w 3901375"/>
              <a:gd name="connsiteY0" fmla="*/ 0 h 6198781"/>
              <a:gd name="connsiteX1" fmla="*/ 3901375 w 3901375"/>
              <a:gd name="connsiteY1" fmla="*/ 6198781 h 6198781"/>
              <a:gd name="connsiteX2" fmla="*/ 2625468 w 3901375"/>
              <a:gd name="connsiteY2" fmla="*/ 5751035 h 6198781"/>
              <a:gd name="connsiteX3" fmla="*/ 0 w 3901375"/>
              <a:gd name="connsiteY3" fmla="*/ 6176337 h 6198781"/>
              <a:gd name="connsiteX4" fmla="*/ 0 w 3901375"/>
              <a:gd name="connsiteY4" fmla="*/ 0 h 6198781"/>
              <a:gd name="connsiteX0" fmla="*/ 0 w 3901375"/>
              <a:gd name="connsiteY0" fmla="*/ 0 h 6198781"/>
              <a:gd name="connsiteX1" fmla="*/ 3901375 w 3901375"/>
              <a:gd name="connsiteY1" fmla="*/ 6198781 h 6198781"/>
              <a:gd name="connsiteX2" fmla="*/ 2529775 w 3901375"/>
              <a:gd name="connsiteY2" fmla="*/ 6186970 h 6198781"/>
              <a:gd name="connsiteX3" fmla="*/ 0 w 3901375"/>
              <a:gd name="connsiteY3" fmla="*/ 6176337 h 6198781"/>
              <a:gd name="connsiteX4" fmla="*/ 0 w 3901375"/>
              <a:gd name="connsiteY4" fmla="*/ 0 h 6198781"/>
              <a:gd name="connsiteX0" fmla="*/ 1520455 w 3901375"/>
              <a:gd name="connsiteY0" fmla="*/ 0 h 6209414"/>
              <a:gd name="connsiteX1" fmla="*/ 3901375 w 3901375"/>
              <a:gd name="connsiteY1" fmla="*/ 6209414 h 6209414"/>
              <a:gd name="connsiteX2" fmla="*/ 2529775 w 3901375"/>
              <a:gd name="connsiteY2" fmla="*/ 6197603 h 6209414"/>
              <a:gd name="connsiteX3" fmla="*/ 0 w 3901375"/>
              <a:gd name="connsiteY3" fmla="*/ 6186970 h 6209414"/>
              <a:gd name="connsiteX4" fmla="*/ 1520455 w 3901375"/>
              <a:gd name="connsiteY4" fmla="*/ 0 h 6209414"/>
              <a:gd name="connsiteX0" fmla="*/ 1520455 w 4443635"/>
              <a:gd name="connsiteY0" fmla="*/ 0 h 6251944"/>
              <a:gd name="connsiteX1" fmla="*/ 4443635 w 4443635"/>
              <a:gd name="connsiteY1" fmla="*/ 6251944 h 6251944"/>
              <a:gd name="connsiteX2" fmla="*/ 2529775 w 4443635"/>
              <a:gd name="connsiteY2" fmla="*/ 6197603 h 6251944"/>
              <a:gd name="connsiteX3" fmla="*/ 0 w 4443635"/>
              <a:gd name="connsiteY3" fmla="*/ 6186970 h 6251944"/>
              <a:gd name="connsiteX4" fmla="*/ 1520455 w 4443635"/>
              <a:gd name="connsiteY4" fmla="*/ 0 h 6251944"/>
              <a:gd name="connsiteX0" fmla="*/ 1531088 w 4454268"/>
              <a:gd name="connsiteY0" fmla="*/ 0 h 6251944"/>
              <a:gd name="connsiteX1" fmla="*/ 4454268 w 4454268"/>
              <a:gd name="connsiteY1" fmla="*/ 6251944 h 6251944"/>
              <a:gd name="connsiteX2" fmla="*/ 2540408 w 4454268"/>
              <a:gd name="connsiteY2" fmla="*/ 6197603 h 6251944"/>
              <a:gd name="connsiteX3" fmla="*/ 0 w 4454268"/>
              <a:gd name="connsiteY3" fmla="*/ 41351 h 6251944"/>
              <a:gd name="connsiteX4" fmla="*/ 1531088 w 4454268"/>
              <a:gd name="connsiteY4" fmla="*/ 0 h 6251944"/>
              <a:gd name="connsiteX0" fmla="*/ 1531088 w 4411738"/>
              <a:gd name="connsiteY0" fmla="*/ 0 h 6198781"/>
              <a:gd name="connsiteX1" fmla="*/ 4411738 w 4411738"/>
              <a:gd name="connsiteY1" fmla="*/ 6198781 h 6198781"/>
              <a:gd name="connsiteX2" fmla="*/ 2540408 w 4411738"/>
              <a:gd name="connsiteY2" fmla="*/ 6197603 h 6198781"/>
              <a:gd name="connsiteX3" fmla="*/ 0 w 4411738"/>
              <a:gd name="connsiteY3" fmla="*/ 41351 h 6198781"/>
              <a:gd name="connsiteX4" fmla="*/ 1531088 w 4411738"/>
              <a:gd name="connsiteY4" fmla="*/ 0 h 6198781"/>
              <a:gd name="connsiteX0" fmla="*/ 1998920 w 4411738"/>
              <a:gd name="connsiteY0" fmla="*/ 936844 h 6157430"/>
              <a:gd name="connsiteX1" fmla="*/ 4411738 w 4411738"/>
              <a:gd name="connsiteY1" fmla="*/ 6157430 h 6157430"/>
              <a:gd name="connsiteX2" fmla="*/ 2540408 w 4411738"/>
              <a:gd name="connsiteY2" fmla="*/ 6156252 h 6157430"/>
              <a:gd name="connsiteX3" fmla="*/ 0 w 4411738"/>
              <a:gd name="connsiteY3" fmla="*/ 0 h 6157430"/>
              <a:gd name="connsiteX4" fmla="*/ 1998920 w 4411738"/>
              <a:gd name="connsiteY4" fmla="*/ 936844 h 6157430"/>
              <a:gd name="connsiteX0" fmla="*/ 1594883 w 4007701"/>
              <a:gd name="connsiteY0" fmla="*/ 0 h 5220586"/>
              <a:gd name="connsiteX1" fmla="*/ 4007701 w 4007701"/>
              <a:gd name="connsiteY1" fmla="*/ 5220586 h 5220586"/>
              <a:gd name="connsiteX2" fmla="*/ 2136371 w 4007701"/>
              <a:gd name="connsiteY2" fmla="*/ 5219408 h 5220586"/>
              <a:gd name="connsiteX3" fmla="*/ 0 w 4007701"/>
              <a:gd name="connsiteY3" fmla="*/ 20086 h 5220586"/>
              <a:gd name="connsiteX4" fmla="*/ 1594883 w 4007701"/>
              <a:gd name="connsiteY4" fmla="*/ 0 h 5220586"/>
              <a:gd name="connsiteX0" fmla="*/ 1594883 w 3901376"/>
              <a:gd name="connsiteY0" fmla="*/ 0 h 5219408"/>
              <a:gd name="connsiteX1" fmla="*/ 3901376 w 3901376"/>
              <a:gd name="connsiteY1" fmla="*/ 5039832 h 5219408"/>
              <a:gd name="connsiteX2" fmla="*/ 2136371 w 3901376"/>
              <a:gd name="connsiteY2" fmla="*/ 5219408 h 5219408"/>
              <a:gd name="connsiteX3" fmla="*/ 0 w 3901376"/>
              <a:gd name="connsiteY3" fmla="*/ 20086 h 5219408"/>
              <a:gd name="connsiteX4" fmla="*/ 1594883 w 3901376"/>
              <a:gd name="connsiteY4" fmla="*/ 0 h 5219408"/>
              <a:gd name="connsiteX0" fmla="*/ 1594883 w 3901376"/>
              <a:gd name="connsiteY0" fmla="*/ 0 h 5049287"/>
              <a:gd name="connsiteX1" fmla="*/ 3901376 w 3901376"/>
              <a:gd name="connsiteY1" fmla="*/ 5039832 h 5049287"/>
              <a:gd name="connsiteX2" fmla="*/ 2115106 w 3901376"/>
              <a:gd name="connsiteY2" fmla="*/ 5049287 h 5049287"/>
              <a:gd name="connsiteX3" fmla="*/ 0 w 3901376"/>
              <a:gd name="connsiteY3" fmla="*/ 20086 h 5049287"/>
              <a:gd name="connsiteX4" fmla="*/ 1594883 w 3901376"/>
              <a:gd name="connsiteY4" fmla="*/ 0 h 5049287"/>
              <a:gd name="connsiteX0" fmla="*/ 1594883 w 3816316"/>
              <a:gd name="connsiteY0" fmla="*/ 0 h 5049287"/>
              <a:gd name="connsiteX1" fmla="*/ 3816316 w 3816316"/>
              <a:gd name="connsiteY1" fmla="*/ 5029199 h 5049287"/>
              <a:gd name="connsiteX2" fmla="*/ 2115106 w 3816316"/>
              <a:gd name="connsiteY2" fmla="*/ 5049287 h 5049287"/>
              <a:gd name="connsiteX3" fmla="*/ 0 w 3816316"/>
              <a:gd name="connsiteY3" fmla="*/ 20086 h 5049287"/>
              <a:gd name="connsiteX4" fmla="*/ 1594883 w 3816316"/>
              <a:gd name="connsiteY4" fmla="*/ 0 h 50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316" h="5049287">
                <a:moveTo>
                  <a:pt x="1594883" y="0"/>
                </a:moveTo>
                <a:lnTo>
                  <a:pt x="3816316" y="5029199"/>
                </a:lnTo>
                <a:lnTo>
                  <a:pt x="2115106" y="5049287"/>
                </a:lnTo>
                <a:lnTo>
                  <a:pt x="0" y="20086"/>
                </a:lnTo>
                <a:lnTo>
                  <a:pt x="1594883" y="0"/>
                </a:lnTo>
                <a:close/>
              </a:path>
            </a:pathLst>
          </a:custGeom>
          <a:solidFill>
            <a:srgbClr val="E4A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10">
            <a:extLst>
              <a:ext uri="{FF2B5EF4-FFF2-40B4-BE49-F238E27FC236}">
                <a16:creationId xmlns:a16="http://schemas.microsoft.com/office/drawing/2014/main" id="{69FC3D8F-7111-4A33-9A5D-0BD8978BB7ED}"/>
              </a:ext>
            </a:extLst>
          </p:cNvPr>
          <p:cNvGrpSpPr/>
          <p:nvPr/>
        </p:nvGrpSpPr>
        <p:grpSpPr>
          <a:xfrm>
            <a:off x="1852441" y="4410814"/>
            <a:ext cx="2183528" cy="652446"/>
            <a:chOff x="160510" y="1123976"/>
            <a:chExt cx="3337235" cy="652446"/>
          </a:xfrm>
          <a:solidFill>
            <a:srgbClr val="EE8A12"/>
          </a:solidFill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99EC0138-9A10-4028-9EFC-852CFC4300FE}"/>
                </a:ext>
              </a:extLst>
            </p:cNvPr>
            <p:cNvSpPr/>
            <p:nvPr/>
          </p:nvSpPr>
          <p:spPr>
            <a:xfrm flipH="1">
              <a:off x="163969" y="1123976"/>
              <a:ext cx="354154" cy="615921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  <a:gd name="connsiteX0" fmla="*/ 59477 w 174830"/>
                <a:gd name="connsiteY0" fmla="*/ 5937 h 376215"/>
                <a:gd name="connsiteX1" fmla="*/ 174830 w 174830"/>
                <a:gd name="connsiteY1" fmla="*/ 0 h 376215"/>
                <a:gd name="connsiteX2" fmla="*/ 171833 w 174830"/>
                <a:gd name="connsiteY2" fmla="*/ 278091 h 376215"/>
                <a:gd name="connsiteX3" fmla="*/ 44 w 174830"/>
                <a:gd name="connsiteY3" fmla="*/ 376215 h 376215"/>
                <a:gd name="connsiteX4" fmla="*/ 59477 w 174830"/>
                <a:gd name="connsiteY4" fmla="*/ 5937 h 376215"/>
                <a:gd name="connsiteX0" fmla="*/ 41681 w 174847"/>
                <a:gd name="connsiteY0" fmla="*/ 0 h 445526"/>
                <a:gd name="connsiteX1" fmla="*/ 174847 w 174847"/>
                <a:gd name="connsiteY1" fmla="*/ 69311 h 445526"/>
                <a:gd name="connsiteX2" fmla="*/ 171850 w 174847"/>
                <a:gd name="connsiteY2" fmla="*/ 347402 h 445526"/>
                <a:gd name="connsiteX3" fmla="*/ 61 w 174847"/>
                <a:gd name="connsiteY3" fmla="*/ 445526 h 445526"/>
                <a:gd name="connsiteX4" fmla="*/ 41681 w 174847"/>
                <a:gd name="connsiteY4" fmla="*/ 0 h 445526"/>
                <a:gd name="connsiteX0" fmla="*/ 243512 w 376678"/>
                <a:gd name="connsiteY0" fmla="*/ 0 h 487853"/>
                <a:gd name="connsiteX1" fmla="*/ 376678 w 376678"/>
                <a:gd name="connsiteY1" fmla="*/ 69311 h 487853"/>
                <a:gd name="connsiteX2" fmla="*/ 373681 w 376678"/>
                <a:gd name="connsiteY2" fmla="*/ 347402 h 487853"/>
                <a:gd name="connsiteX3" fmla="*/ 11 w 376678"/>
                <a:gd name="connsiteY3" fmla="*/ 487853 h 487853"/>
                <a:gd name="connsiteX4" fmla="*/ 243512 w 376678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3670"/>
                <a:gd name="connsiteY0" fmla="*/ 0 h 487853"/>
                <a:gd name="connsiteX1" fmla="*/ 335104 w 373670"/>
                <a:gd name="connsiteY1" fmla="*/ 121044 h 487853"/>
                <a:gd name="connsiteX2" fmla="*/ 373670 w 373670"/>
                <a:gd name="connsiteY2" fmla="*/ 347402 h 487853"/>
                <a:gd name="connsiteX3" fmla="*/ 0 w 373670"/>
                <a:gd name="connsiteY3" fmla="*/ 487853 h 487853"/>
                <a:gd name="connsiteX4" fmla="*/ 243501 w 373670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21044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13500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62551 w 354154"/>
                <a:gd name="connsiteY0" fmla="*/ 0 h 487853"/>
                <a:gd name="connsiteX1" fmla="*/ 354154 w 354154"/>
                <a:gd name="connsiteY1" fmla="*/ 113500 h 487853"/>
                <a:gd name="connsiteX2" fmla="*/ 202715 w 354154"/>
                <a:gd name="connsiteY2" fmla="*/ 281560 h 487853"/>
                <a:gd name="connsiteX3" fmla="*/ 0 w 354154"/>
                <a:gd name="connsiteY3" fmla="*/ 487853 h 487853"/>
                <a:gd name="connsiteX4" fmla="*/ 262551 w 354154"/>
                <a:gd name="connsiteY4" fmla="*/ 0 h 4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54" h="487853">
                  <a:moveTo>
                    <a:pt x="262551" y="0"/>
                  </a:moveTo>
                  <a:lnTo>
                    <a:pt x="354154" y="113500"/>
                  </a:lnTo>
                  <a:lnTo>
                    <a:pt x="202715" y="281560"/>
                  </a:lnTo>
                  <a:cubicBezTo>
                    <a:pt x="167224" y="311133"/>
                    <a:pt x="35491" y="458280"/>
                    <a:pt x="0" y="487853"/>
                  </a:cubicBezTo>
                  <a:cubicBezTo>
                    <a:pt x="39602" y="367562"/>
                    <a:pt x="199197" y="134400"/>
                    <a:pt x="2625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98133743-E0EF-4D37-8213-280A26EF020A}"/>
                </a:ext>
              </a:extLst>
            </p:cNvPr>
            <p:cNvSpPr/>
            <p:nvPr/>
          </p:nvSpPr>
          <p:spPr>
            <a:xfrm>
              <a:off x="160510" y="1268760"/>
              <a:ext cx="3337235" cy="507662"/>
            </a:xfrm>
            <a:custGeom>
              <a:avLst/>
              <a:gdLst/>
              <a:ahLst/>
              <a:cxnLst/>
              <a:rect l="l" t="t" r="r" b="b"/>
              <a:pathLst>
                <a:path w="3337235" h="507662">
                  <a:moveTo>
                    <a:pt x="0" y="0"/>
                  </a:moveTo>
                  <a:lnTo>
                    <a:pt x="3096672" y="0"/>
                  </a:lnTo>
                  <a:lnTo>
                    <a:pt x="3337235" y="507662"/>
                  </a:lnTo>
                  <a:lnTo>
                    <a:pt x="224237" y="507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54A9D6C1-BDF7-48A1-A3B9-B4C852E34C2C}"/>
              </a:ext>
            </a:extLst>
          </p:cNvPr>
          <p:cNvGrpSpPr/>
          <p:nvPr/>
        </p:nvGrpSpPr>
        <p:grpSpPr>
          <a:xfrm>
            <a:off x="786397" y="1821678"/>
            <a:ext cx="2183528" cy="652446"/>
            <a:chOff x="160510" y="1123976"/>
            <a:chExt cx="3337235" cy="652446"/>
          </a:xfrm>
          <a:solidFill>
            <a:srgbClr val="EE8A12"/>
          </a:solidFill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09BA1109-4BD2-45C5-A7F0-F3924C2FAAFD}"/>
                </a:ext>
              </a:extLst>
            </p:cNvPr>
            <p:cNvSpPr/>
            <p:nvPr/>
          </p:nvSpPr>
          <p:spPr>
            <a:xfrm flipH="1">
              <a:off x="163969" y="1123976"/>
              <a:ext cx="354154" cy="615921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  <a:gd name="connsiteX0" fmla="*/ 59477 w 174830"/>
                <a:gd name="connsiteY0" fmla="*/ 5937 h 376215"/>
                <a:gd name="connsiteX1" fmla="*/ 174830 w 174830"/>
                <a:gd name="connsiteY1" fmla="*/ 0 h 376215"/>
                <a:gd name="connsiteX2" fmla="*/ 171833 w 174830"/>
                <a:gd name="connsiteY2" fmla="*/ 278091 h 376215"/>
                <a:gd name="connsiteX3" fmla="*/ 44 w 174830"/>
                <a:gd name="connsiteY3" fmla="*/ 376215 h 376215"/>
                <a:gd name="connsiteX4" fmla="*/ 59477 w 174830"/>
                <a:gd name="connsiteY4" fmla="*/ 5937 h 376215"/>
                <a:gd name="connsiteX0" fmla="*/ 41681 w 174847"/>
                <a:gd name="connsiteY0" fmla="*/ 0 h 445526"/>
                <a:gd name="connsiteX1" fmla="*/ 174847 w 174847"/>
                <a:gd name="connsiteY1" fmla="*/ 69311 h 445526"/>
                <a:gd name="connsiteX2" fmla="*/ 171850 w 174847"/>
                <a:gd name="connsiteY2" fmla="*/ 347402 h 445526"/>
                <a:gd name="connsiteX3" fmla="*/ 61 w 174847"/>
                <a:gd name="connsiteY3" fmla="*/ 445526 h 445526"/>
                <a:gd name="connsiteX4" fmla="*/ 41681 w 174847"/>
                <a:gd name="connsiteY4" fmla="*/ 0 h 445526"/>
                <a:gd name="connsiteX0" fmla="*/ 243512 w 376678"/>
                <a:gd name="connsiteY0" fmla="*/ 0 h 487853"/>
                <a:gd name="connsiteX1" fmla="*/ 376678 w 376678"/>
                <a:gd name="connsiteY1" fmla="*/ 69311 h 487853"/>
                <a:gd name="connsiteX2" fmla="*/ 373681 w 376678"/>
                <a:gd name="connsiteY2" fmla="*/ 347402 h 487853"/>
                <a:gd name="connsiteX3" fmla="*/ 11 w 376678"/>
                <a:gd name="connsiteY3" fmla="*/ 487853 h 487853"/>
                <a:gd name="connsiteX4" fmla="*/ 243512 w 376678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3670"/>
                <a:gd name="connsiteY0" fmla="*/ 0 h 487853"/>
                <a:gd name="connsiteX1" fmla="*/ 335104 w 373670"/>
                <a:gd name="connsiteY1" fmla="*/ 121044 h 487853"/>
                <a:gd name="connsiteX2" fmla="*/ 373670 w 373670"/>
                <a:gd name="connsiteY2" fmla="*/ 347402 h 487853"/>
                <a:gd name="connsiteX3" fmla="*/ 0 w 373670"/>
                <a:gd name="connsiteY3" fmla="*/ 487853 h 487853"/>
                <a:gd name="connsiteX4" fmla="*/ 243501 w 373670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21044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13500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62551 w 354154"/>
                <a:gd name="connsiteY0" fmla="*/ 0 h 487853"/>
                <a:gd name="connsiteX1" fmla="*/ 354154 w 354154"/>
                <a:gd name="connsiteY1" fmla="*/ 113500 h 487853"/>
                <a:gd name="connsiteX2" fmla="*/ 202715 w 354154"/>
                <a:gd name="connsiteY2" fmla="*/ 281560 h 487853"/>
                <a:gd name="connsiteX3" fmla="*/ 0 w 354154"/>
                <a:gd name="connsiteY3" fmla="*/ 487853 h 487853"/>
                <a:gd name="connsiteX4" fmla="*/ 262551 w 354154"/>
                <a:gd name="connsiteY4" fmla="*/ 0 h 4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54" h="487853">
                  <a:moveTo>
                    <a:pt x="262551" y="0"/>
                  </a:moveTo>
                  <a:lnTo>
                    <a:pt x="354154" y="113500"/>
                  </a:lnTo>
                  <a:lnTo>
                    <a:pt x="202715" y="281560"/>
                  </a:lnTo>
                  <a:cubicBezTo>
                    <a:pt x="167224" y="311133"/>
                    <a:pt x="35491" y="458280"/>
                    <a:pt x="0" y="487853"/>
                  </a:cubicBezTo>
                  <a:cubicBezTo>
                    <a:pt x="39602" y="367562"/>
                    <a:pt x="199197" y="134400"/>
                    <a:pt x="2625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E22EDC-FA33-4E08-B9E9-32ED699D6DCF}"/>
                </a:ext>
              </a:extLst>
            </p:cNvPr>
            <p:cNvSpPr/>
            <p:nvPr/>
          </p:nvSpPr>
          <p:spPr>
            <a:xfrm>
              <a:off x="160510" y="1268760"/>
              <a:ext cx="3337235" cy="507662"/>
            </a:xfrm>
            <a:custGeom>
              <a:avLst/>
              <a:gdLst/>
              <a:ahLst/>
              <a:cxnLst/>
              <a:rect l="l" t="t" r="r" b="b"/>
              <a:pathLst>
                <a:path w="3337235" h="507662">
                  <a:moveTo>
                    <a:pt x="0" y="0"/>
                  </a:moveTo>
                  <a:lnTo>
                    <a:pt x="3096672" y="0"/>
                  </a:lnTo>
                  <a:lnTo>
                    <a:pt x="3337235" y="507662"/>
                  </a:lnTo>
                  <a:lnTo>
                    <a:pt x="224237" y="507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110">
            <a:extLst>
              <a:ext uri="{FF2B5EF4-FFF2-40B4-BE49-F238E27FC236}">
                <a16:creationId xmlns:a16="http://schemas.microsoft.com/office/drawing/2014/main" id="{933DAEA4-8B5E-4158-84AC-D695C47C7C78}"/>
              </a:ext>
            </a:extLst>
          </p:cNvPr>
          <p:cNvGrpSpPr/>
          <p:nvPr/>
        </p:nvGrpSpPr>
        <p:grpSpPr>
          <a:xfrm>
            <a:off x="1335903" y="3079673"/>
            <a:ext cx="2183528" cy="652446"/>
            <a:chOff x="160510" y="1123976"/>
            <a:chExt cx="3337235" cy="652446"/>
          </a:xfrm>
          <a:solidFill>
            <a:srgbClr val="EE8A12"/>
          </a:solidFill>
        </p:grpSpPr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555BD465-FC25-43A8-B880-576B2E91EB90}"/>
                </a:ext>
              </a:extLst>
            </p:cNvPr>
            <p:cNvSpPr/>
            <p:nvPr/>
          </p:nvSpPr>
          <p:spPr>
            <a:xfrm flipH="1">
              <a:off x="163969" y="1123976"/>
              <a:ext cx="354154" cy="615921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  <a:gd name="connsiteX0" fmla="*/ 59477 w 174830"/>
                <a:gd name="connsiteY0" fmla="*/ 5937 h 376215"/>
                <a:gd name="connsiteX1" fmla="*/ 174830 w 174830"/>
                <a:gd name="connsiteY1" fmla="*/ 0 h 376215"/>
                <a:gd name="connsiteX2" fmla="*/ 171833 w 174830"/>
                <a:gd name="connsiteY2" fmla="*/ 278091 h 376215"/>
                <a:gd name="connsiteX3" fmla="*/ 44 w 174830"/>
                <a:gd name="connsiteY3" fmla="*/ 376215 h 376215"/>
                <a:gd name="connsiteX4" fmla="*/ 59477 w 174830"/>
                <a:gd name="connsiteY4" fmla="*/ 5937 h 376215"/>
                <a:gd name="connsiteX0" fmla="*/ 41681 w 174847"/>
                <a:gd name="connsiteY0" fmla="*/ 0 h 445526"/>
                <a:gd name="connsiteX1" fmla="*/ 174847 w 174847"/>
                <a:gd name="connsiteY1" fmla="*/ 69311 h 445526"/>
                <a:gd name="connsiteX2" fmla="*/ 171850 w 174847"/>
                <a:gd name="connsiteY2" fmla="*/ 347402 h 445526"/>
                <a:gd name="connsiteX3" fmla="*/ 61 w 174847"/>
                <a:gd name="connsiteY3" fmla="*/ 445526 h 445526"/>
                <a:gd name="connsiteX4" fmla="*/ 41681 w 174847"/>
                <a:gd name="connsiteY4" fmla="*/ 0 h 445526"/>
                <a:gd name="connsiteX0" fmla="*/ 243512 w 376678"/>
                <a:gd name="connsiteY0" fmla="*/ 0 h 487853"/>
                <a:gd name="connsiteX1" fmla="*/ 376678 w 376678"/>
                <a:gd name="connsiteY1" fmla="*/ 69311 h 487853"/>
                <a:gd name="connsiteX2" fmla="*/ 373681 w 376678"/>
                <a:gd name="connsiteY2" fmla="*/ 347402 h 487853"/>
                <a:gd name="connsiteX3" fmla="*/ 11 w 376678"/>
                <a:gd name="connsiteY3" fmla="*/ 487853 h 487853"/>
                <a:gd name="connsiteX4" fmla="*/ 243512 w 376678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3670"/>
                <a:gd name="connsiteY0" fmla="*/ 0 h 487853"/>
                <a:gd name="connsiteX1" fmla="*/ 335104 w 373670"/>
                <a:gd name="connsiteY1" fmla="*/ 121044 h 487853"/>
                <a:gd name="connsiteX2" fmla="*/ 373670 w 373670"/>
                <a:gd name="connsiteY2" fmla="*/ 347402 h 487853"/>
                <a:gd name="connsiteX3" fmla="*/ 0 w 373670"/>
                <a:gd name="connsiteY3" fmla="*/ 487853 h 487853"/>
                <a:gd name="connsiteX4" fmla="*/ 243501 w 373670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21044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13500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62551 w 354154"/>
                <a:gd name="connsiteY0" fmla="*/ 0 h 487853"/>
                <a:gd name="connsiteX1" fmla="*/ 354154 w 354154"/>
                <a:gd name="connsiteY1" fmla="*/ 113500 h 487853"/>
                <a:gd name="connsiteX2" fmla="*/ 202715 w 354154"/>
                <a:gd name="connsiteY2" fmla="*/ 281560 h 487853"/>
                <a:gd name="connsiteX3" fmla="*/ 0 w 354154"/>
                <a:gd name="connsiteY3" fmla="*/ 487853 h 487853"/>
                <a:gd name="connsiteX4" fmla="*/ 262551 w 354154"/>
                <a:gd name="connsiteY4" fmla="*/ 0 h 4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54" h="487853">
                  <a:moveTo>
                    <a:pt x="262551" y="0"/>
                  </a:moveTo>
                  <a:lnTo>
                    <a:pt x="354154" y="113500"/>
                  </a:lnTo>
                  <a:lnTo>
                    <a:pt x="202715" y="281560"/>
                  </a:lnTo>
                  <a:cubicBezTo>
                    <a:pt x="167224" y="311133"/>
                    <a:pt x="35491" y="458280"/>
                    <a:pt x="0" y="487853"/>
                  </a:cubicBezTo>
                  <a:cubicBezTo>
                    <a:pt x="39602" y="367562"/>
                    <a:pt x="199197" y="134400"/>
                    <a:pt x="2625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6BF268B-5CC2-4B43-956F-A27493A6A87C}"/>
                </a:ext>
              </a:extLst>
            </p:cNvPr>
            <p:cNvSpPr/>
            <p:nvPr/>
          </p:nvSpPr>
          <p:spPr>
            <a:xfrm>
              <a:off x="160510" y="1268760"/>
              <a:ext cx="3337235" cy="507662"/>
            </a:xfrm>
            <a:custGeom>
              <a:avLst/>
              <a:gdLst/>
              <a:ahLst/>
              <a:cxnLst/>
              <a:rect l="l" t="t" r="r" b="b"/>
              <a:pathLst>
                <a:path w="3337235" h="507662">
                  <a:moveTo>
                    <a:pt x="0" y="0"/>
                  </a:moveTo>
                  <a:lnTo>
                    <a:pt x="3096672" y="0"/>
                  </a:lnTo>
                  <a:lnTo>
                    <a:pt x="3337235" y="507662"/>
                  </a:lnTo>
                  <a:lnTo>
                    <a:pt x="224237" y="507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순서도: 처리 2">
            <a:extLst>
              <a:ext uri="{FF2B5EF4-FFF2-40B4-BE49-F238E27FC236}">
                <a16:creationId xmlns:a16="http://schemas.microsoft.com/office/drawing/2014/main" id="{DBE47FA5-1B85-4FF9-81F2-501627ACB0A2}"/>
              </a:ext>
            </a:extLst>
          </p:cNvPr>
          <p:cNvSpPr/>
          <p:nvPr/>
        </p:nvSpPr>
        <p:spPr>
          <a:xfrm>
            <a:off x="3123318" y="1942856"/>
            <a:ext cx="461329" cy="201589"/>
          </a:xfrm>
          <a:prstGeom prst="flowChartProcess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BEB220-5604-40A1-9829-75383838559F}"/>
              </a:ext>
            </a:extLst>
          </p:cNvPr>
          <p:cNvSpPr txBox="1"/>
          <p:nvPr/>
        </p:nvSpPr>
        <p:spPr>
          <a:xfrm>
            <a:off x="3123318" y="1723294"/>
            <a:ext cx="7420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의무론을 대표하는 이론가는 누구인가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23279-56F3-434E-B1D8-FF33E744DB72}"/>
              </a:ext>
            </a:extLst>
          </p:cNvPr>
          <p:cNvSpPr txBox="1"/>
          <p:nvPr/>
        </p:nvSpPr>
        <p:spPr>
          <a:xfrm>
            <a:off x="3632229" y="2142652"/>
            <a:ext cx="1603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944BFD-FB56-4459-A5D1-388CA93E0FE1}"/>
              </a:ext>
            </a:extLst>
          </p:cNvPr>
          <p:cNvSpPr txBox="1"/>
          <p:nvPr/>
        </p:nvSpPr>
        <p:spPr>
          <a:xfrm>
            <a:off x="3121692" y="1724626"/>
            <a:ext cx="7420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</a:t>
            </a:r>
            <a:r>
              <a:rPr lang="ko-KR" altLang="en-US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의무론을 대표하는 이론가는 누구인가</a:t>
            </a:r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5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3B1EF-8A56-4FF9-B115-3CA8D20B25D5}"/>
              </a:ext>
            </a:extLst>
          </p:cNvPr>
          <p:cNvSpPr txBox="1"/>
          <p:nvPr/>
        </p:nvSpPr>
        <p:spPr>
          <a:xfrm>
            <a:off x="3630603" y="2143984"/>
            <a:ext cx="1603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4BC203-E70A-4CBF-BAD6-DF97A4CCF3E9}"/>
              </a:ext>
            </a:extLst>
          </p:cNvPr>
          <p:cNvSpPr txBox="1"/>
          <p:nvPr/>
        </p:nvSpPr>
        <p:spPr>
          <a:xfrm>
            <a:off x="3702985" y="3094110"/>
            <a:ext cx="7420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공리주의를 대표하는 두 이론가는 누구인가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844746-2852-4BB2-A291-01EB30420AE3}"/>
              </a:ext>
            </a:extLst>
          </p:cNvPr>
          <p:cNvSpPr txBox="1"/>
          <p:nvPr/>
        </p:nvSpPr>
        <p:spPr>
          <a:xfrm>
            <a:off x="4138344" y="3624825"/>
            <a:ext cx="1603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56E786-1505-4620-9DEA-E92FCB04AD60}"/>
              </a:ext>
            </a:extLst>
          </p:cNvPr>
          <p:cNvSpPr txBox="1"/>
          <p:nvPr/>
        </p:nvSpPr>
        <p:spPr>
          <a:xfrm>
            <a:off x="3702985" y="3093043"/>
            <a:ext cx="7420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공리주의를 대표하는 두 이론가는 누구인가</a:t>
            </a:r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5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652E36-4084-416B-B7C7-47F8BC08241B}"/>
              </a:ext>
            </a:extLst>
          </p:cNvPr>
          <p:cNvSpPr txBox="1"/>
          <p:nvPr/>
        </p:nvSpPr>
        <p:spPr>
          <a:xfrm>
            <a:off x="4139796" y="3625893"/>
            <a:ext cx="1603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500" dirty="0" err="1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5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</a:t>
            </a:r>
          </a:p>
        </p:txBody>
      </p:sp>
      <p:sp>
        <p:nvSpPr>
          <p:cNvPr id="34" name="순서도: 처리 33">
            <a:extLst>
              <a:ext uri="{FF2B5EF4-FFF2-40B4-BE49-F238E27FC236}">
                <a16:creationId xmlns:a16="http://schemas.microsoft.com/office/drawing/2014/main" id="{0007FAD1-BCD3-4257-B412-69A1964872C7}"/>
              </a:ext>
            </a:extLst>
          </p:cNvPr>
          <p:cNvSpPr/>
          <p:nvPr/>
        </p:nvSpPr>
        <p:spPr>
          <a:xfrm>
            <a:off x="4183926" y="4726041"/>
            <a:ext cx="461329" cy="201589"/>
          </a:xfrm>
          <a:prstGeom prst="flowChartProcess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D31916-3A40-4706-A6D8-EA99B5E42176}"/>
              </a:ext>
            </a:extLst>
          </p:cNvPr>
          <p:cNvSpPr txBox="1"/>
          <p:nvPr/>
        </p:nvSpPr>
        <p:spPr>
          <a:xfrm>
            <a:off x="4225084" y="4496365"/>
            <a:ext cx="6898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 </a:t>
            </a:r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벤담과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밀은 각각 어떤 공리주의를 주장했는가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F0C957-5BD9-4493-B45D-86B9BF35F953}"/>
              </a:ext>
            </a:extLst>
          </p:cNvPr>
          <p:cNvSpPr txBox="1"/>
          <p:nvPr/>
        </p:nvSpPr>
        <p:spPr>
          <a:xfrm>
            <a:off x="4645254" y="5022265"/>
            <a:ext cx="44433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양적 공리주의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질적 공리주의</a:t>
            </a:r>
          </a:p>
        </p:txBody>
      </p:sp>
    </p:spTree>
    <p:extLst>
      <p:ext uri="{BB962C8B-B14F-4D97-AF65-F5344CB8AC3E}">
        <p14:creationId xmlns:p14="http://schemas.microsoft.com/office/powerpoint/2010/main" val="3176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23/24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616015" y="456874"/>
            <a:ext cx="3013876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다음차시</a:t>
            </a:r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수업예고</a:t>
            </a:r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01C881B3-0112-43E8-BF31-4529CE63C6D5}"/>
              </a:ext>
            </a:extLst>
          </p:cNvPr>
          <p:cNvSpPr/>
          <p:nvPr/>
        </p:nvSpPr>
        <p:spPr>
          <a:xfrm>
            <a:off x="3780685" y="456874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FCF28-AB90-450E-A8A0-4E578D0E5286}"/>
              </a:ext>
            </a:extLst>
          </p:cNvPr>
          <p:cNvSpPr txBox="1"/>
          <p:nvPr/>
        </p:nvSpPr>
        <p:spPr>
          <a:xfrm>
            <a:off x="1446487" y="2505574"/>
            <a:ext cx="92990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생명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가족 윤리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구체적인 </a:t>
            </a:r>
            <a:r>
              <a:rPr lang="ko-KR" altLang="en-US" sz="28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현실 상황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윤리학이 어떻게 적용될 수 있을까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204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24/24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4141890" y="2420253"/>
            <a:ext cx="3908219" cy="171269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r>
              <a:rPr lang="en-US" altLang="ko-KR" sz="4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40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967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2760F3B-52BD-417C-BC34-30D184F4FFDD}"/>
              </a:ext>
            </a:extLst>
          </p:cNvPr>
          <p:cNvSpPr/>
          <p:nvPr/>
        </p:nvSpPr>
        <p:spPr>
          <a:xfrm>
            <a:off x="5445537" y="3435501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[John Stuart Mill]</a:t>
            </a:r>
            <a:endParaRPr lang="ko-KR" altLang="en-US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A9F28EA-81AB-48F9-9191-D5742754C7A0}"/>
              </a:ext>
            </a:extLst>
          </p:cNvPr>
          <p:cNvSpPr/>
          <p:nvPr/>
        </p:nvSpPr>
        <p:spPr>
          <a:xfrm>
            <a:off x="3186078" y="3434388"/>
            <a:ext cx="1413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[Jeremy Bentham]</a:t>
            </a:r>
            <a:endParaRPr lang="ko-KR" altLang="en-US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1" name="그림 20" descr="남자, 사람, 넥타이, 의류이(가) 표시된 사진&#10;&#10;자동 생성된 설명">
            <a:extLst>
              <a:ext uri="{FF2B5EF4-FFF2-40B4-BE49-F238E27FC236}">
                <a16:creationId xmlns:a16="http://schemas.microsoft.com/office/drawing/2014/main" id="{6C0CE3DD-14BA-4BEE-94D6-2F3938577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79" y="1103138"/>
            <a:ext cx="1848108" cy="227679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99E2A6-C3DC-46EA-8C9A-2A3B48AF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 r="1116" b="16759"/>
          <a:stretch/>
        </p:blipFill>
        <p:spPr>
          <a:xfrm>
            <a:off x="2833963" y="903274"/>
            <a:ext cx="2090243" cy="2468257"/>
          </a:xfrm>
          <a:prstGeom prst="rect">
            <a:avLst/>
          </a:prstGeom>
        </p:spPr>
      </p:pic>
      <p:pic>
        <p:nvPicPr>
          <p:cNvPr id="25" name="그림 24" descr="사람, 쥐고있는, 남자, 여자이(가) 표시된 사진&#10;&#10;자동 생성된 설명">
            <a:extLst>
              <a:ext uri="{FF2B5EF4-FFF2-40B4-BE49-F238E27FC236}">
                <a16:creationId xmlns:a16="http://schemas.microsoft.com/office/drawing/2014/main" id="{23F80524-5A08-4931-80B5-7ACBE56E4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60" y="1135575"/>
            <a:ext cx="1603186" cy="22680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75835ED9-DD36-4FB1-AA57-E4A84BB2A23C}"/>
              </a:ext>
            </a:extLst>
          </p:cNvPr>
          <p:cNvSpPr/>
          <p:nvPr/>
        </p:nvSpPr>
        <p:spPr>
          <a:xfrm>
            <a:off x="7368746" y="3434388"/>
            <a:ext cx="1283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[Immanuel Kant]</a:t>
            </a:r>
            <a:endParaRPr lang="ko-KR" altLang="en-US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실행 단추: 앞으로 또는 다음으로 이동 5">
            <a:hlinkClick r:id="rId6" highlightClick="1"/>
            <a:extLst>
              <a:ext uri="{FF2B5EF4-FFF2-40B4-BE49-F238E27FC236}">
                <a16:creationId xmlns:a16="http://schemas.microsoft.com/office/drawing/2014/main" id="{329B7A92-03B9-4A49-A01D-36CE294B2E62}"/>
              </a:ext>
            </a:extLst>
          </p:cNvPr>
          <p:cNvSpPr/>
          <p:nvPr/>
        </p:nvSpPr>
        <p:spPr>
          <a:xfrm>
            <a:off x="5525678" y="4583649"/>
            <a:ext cx="1051034" cy="10683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23E5-9EF9-4769-A1BE-67B14AA06B46}"/>
              </a:ext>
            </a:extLst>
          </p:cNvPr>
          <p:cNvSpPr txBox="1"/>
          <p:nvPr/>
        </p:nvSpPr>
        <p:spPr>
          <a:xfrm>
            <a:off x="2785486" y="3941468"/>
            <a:ext cx="6531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밀의 윤리논쟁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46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24/24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4141890" y="2420253"/>
            <a:ext cx="3908219" cy="171269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DF1A5-FC6C-4C87-9C22-3C2A99839BA8}"/>
              </a:ext>
            </a:extLst>
          </p:cNvPr>
          <p:cNvSpPr txBox="1"/>
          <p:nvPr/>
        </p:nvSpPr>
        <p:spPr>
          <a:xfrm>
            <a:off x="271618" y="458956"/>
            <a:ext cx="116487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파워포인트 개발 논리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수업의 대상은 고등학교 생활과 윤리 수업을 듣는 학생들로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일반적인 교실의 상황에서 교사의 설명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파워포인트 슬라이드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판서가 학습의 매체로 이용되는 것을 전제로 하였다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파워포인트는 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가네의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수업의 사태에 따른 교수학습과정안을 바탕으로 만들어진 것으로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주의 획득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학습목표제시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선수학습회상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자극자료제시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학습안내제공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수행유도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피드백 제공하기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수행의 평가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파지와 전이의 증진의 순서대로 이루어질 수 있도록 하였다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먼저 주의 획득 단계에서 아이콘에 하이퍼링크를 달아 영상자료를 즉각적으로 제시할 수 있도록 하였고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적절한 하이라이트를 이용한 질문을 제시하여 학생들의 집중이 흐트러지지 않도록 하였다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또한 학습목표를 제시하는 등 순차적인 내용을 제시할 때 글자의 색과 투명도를 조절하여 학생들의 인지가 수업의 흐름을 따라갈 수 있도록 하였다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그리고 학습 안내 이후 내용을 정리할 때 매체가 전면에 나서지 않게 교사가 판서와 설명을 중심으로 수업을 이끌어 나갈 수 있도록 하여 교사와 학생 사이의 상호작용을 도왔다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조별활동에 있어서도 교사의 설명을 우선적으로 제시하고 이에 해당하는 텍스트 박스를 이후에 제시하여 학생들의 교사의 설명에 먼저 집중할 수 있도록 하였고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대응적 비사례를 사례 이후에 애니메이션을 통해 제시함으로써 개념에 대한 학생들의 이해를 도왔다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또한 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소크라티브를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복습 문제와 연습 문제 모두에 이용함으로써 파워포인트에 학생들의 집중도가 오롯이 빼앗기지 않도록 하고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즉각적으로 피드백을 제공하여 학습이 효과적으로 이루어질 수 있도록 하였다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글씨체는 네이버에서 무료로 배포하는 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나눔바름고딕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글씨체만을 이용하고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메인 색은 오렌지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강조하는 색은 빨간색만을 사용하여 메시지 디자인에서 통일성을 높였다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지나친 애니메이션의 사용을 지양하고 강조하는 부분에 대해서만 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나타나기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애니메이션을 이용하여 적절한 때에 학생들의 이목이 집중될 수 있도록 했다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외에도 전체적인 파워포인트의 디자인을 유지하고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여백을 효율적으로 활용하며 폰트를 적절한 크기로 이용할 수 있도록 하였다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5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24/24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4141890" y="2420253"/>
            <a:ext cx="3908219" cy="171269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DF1A5-FC6C-4C87-9C22-3C2A99839BA8}"/>
              </a:ext>
            </a:extLst>
          </p:cNvPr>
          <p:cNvSpPr txBox="1"/>
          <p:nvPr/>
        </p:nvSpPr>
        <p:spPr>
          <a:xfrm>
            <a:off x="382772" y="297712"/>
            <a:ext cx="89498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참고자료</a:t>
            </a:r>
            <a:endParaRPr lang="en-US" altLang="ko-KR" dirty="0"/>
          </a:p>
          <a:p>
            <a:endParaRPr lang="en-US" altLang="ko-KR" dirty="0"/>
          </a:p>
          <a:p>
            <a:pPr fontAlgn="base"/>
            <a:r>
              <a:rPr lang="ko-KR" altLang="en-US" dirty="0" err="1"/>
              <a:t>박성익</a:t>
            </a:r>
            <a:r>
              <a:rPr lang="en-US" altLang="ko-KR" dirty="0"/>
              <a:t>, </a:t>
            </a:r>
            <a:r>
              <a:rPr lang="ko-KR" altLang="en-US" dirty="0" err="1"/>
              <a:t>임철일</a:t>
            </a:r>
            <a:r>
              <a:rPr lang="en-US" altLang="ko-KR" dirty="0"/>
              <a:t>, </a:t>
            </a:r>
            <a:r>
              <a:rPr lang="ko-KR" altLang="en-US" dirty="0" err="1"/>
              <a:t>이재경</a:t>
            </a:r>
            <a:r>
              <a:rPr lang="en-US" altLang="ko-KR" dirty="0"/>
              <a:t>, </a:t>
            </a:r>
            <a:r>
              <a:rPr lang="ko-KR" altLang="en-US" dirty="0"/>
              <a:t>최정임</a:t>
            </a:r>
            <a:r>
              <a:rPr lang="en-US" altLang="ko-KR" dirty="0"/>
              <a:t>(2015). </a:t>
            </a:r>
            <a:r>
              <a:rPr lang="ko-KR" altLang="en-US" b="1" dirty="0"/>
              <a:t>교육방법의 교육공학적 이해</a:t>
            </a:r>
            <a:r>
              <a:rPr lang="en-US" altLang="ko-KR" dirty="0"/>
              <a:t>. </a:t>
            </a:r>
            <a:r>
              <a:rPr lang="ko-KR" altLang="en-US" dirty="0"/>
              <a:t>파주 교육과학사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 err="1"/>
              <a:t>임철일</a:t>
            </a:r>
            <a:r>
              <a:rPr lang="en-US" altLang="ko-KR" dirty="0"/>
              <a:t>(2012). </a:t>
            </a:r>
            <a:r>
              <a:rPr lang="ko-KR" altLang="en-US" b="1" dirty="0"/>
              <a:t>교수설계 이론과 모형</a:t>
            </a:r>
            <a:r>
              <a:rPr lang="en-US" altLang="ko-KR" dirty="0"/>
              <a:t>. </a:t>
            </a:r>
            <a:r>
              <a:rPr lang="ko-KR" altLang="en-US" dirty="0"/>
              <a:t>파주 교육과학사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정창우</a:t>
            </a:r>
            <a:r>
              <a:rPr lang="en-US" altLang="ko-KR" dirty="0"/>
              <a:t>(2017), </a:t>
            </a:r>
            <a:r>
              <a:rPr lang="ko-KR" altLang="en-US" b="1" dirty="0"/>
              <a:t>고등학교 교과서 </a:t>
            </a:r>
            <a:r>
              <a:rPr lang="ko-KR" altLang="en-US" b="1" dirty="0" err="1"/>
              <a:t>생활과윤리</a:t>
            </a:r>
            <a:r>
              <a:rPr lang="en-US" altLang="ko-KR" dirty="0"/>
              <a:t>, </a:t>
            </a:r>
            <a:r>
              <a:rPr lang="ko-KR" altLang="en-US" dirty="0"/>
              <a:t>서울 미래엔</a:t>
            </a:r>
            <a:r>
              <a:rPr lang="en-US" altLang="ko-KR" dirty="0"/>
              <a:t>.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영상 자료 출처</a:t>
            </a:r>
            <a:endParaRPr lang="en-US" altLang="ko-KR" dirty="0"/>
          </a:p>
          <a:p>
            <a:pPr fontAlgn="base"/>
            <a:r>
              <a:rPr lang="en-US" altLang="ko-KR" dirty="0"/>
              <a:t>https://www.youtube.com/watch?v=n3-hWgTp7EI</a:t>
            </a:r>
          </a:p>
          <a:p>
            <a:pPr fontAlgn="base"/>
            <a:r>
              <a:rPr lang="en-US" altLang="ko-KR" dirty="0"/>
              <a:t>https://www.youtube.com/watch?v=RmJIN8iDW9w</a:t>
            </a:r>
          </a:p>
          <a:p>
            <a:pPr fontAlgn="base"/>
            <a:endParaRPr lang="ko-KR" altLang="en-US" dirty="0"/>
          </a:p>
          <a:p>
            <a:r>
              <a:rPr lang="ko-KR" altLang="en-US" dirty="0"/>
              <a:t>시각 자료 출처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https://kor.pngtree.com/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http://www.ebs.co.kr/dic/001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684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23E5-9EF9-4769-A1BE-67B14AA06B46}"/>
              </a:ext>
            </a:extLst>
          </p:cNvPr>
          <p:cNvSpPr txBox="1"/>
          <p:nvPr/>
        </p:nvSpPr>
        <p:spPr>
          <a:xfrm>
            <a:off x="1078029" y="1614395"/>
            <a:ext cx="879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의무론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양적 공리주의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질적 공리주의를 주장한 철학가는 각각 누구일까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생각해 봅시다</a:t>
            </a:r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01C881B3-0112-43E8-BF31-4529CE63C6D5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18696-6D22-4A7C-B6E5-BB139ABA3222}"/>
              </a:ext>
            </a:extLst>
          </p:cNvPr>
          <p:cNvSpPr txBox="1"/>
          <p:nvPr/>
        </p:nvSpPr>
        <p:spPr>
          <a:xfrm>
            <a:off x="1078029" y="1611745"/>
            <a:ext cx="879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</a:t>
            </a:r>
            <a:r>
              <a:rPr lang="ko-KR" altLang="en-US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의무론</a:t>
            </a: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양적 공리주의</a:t>
            </a: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질적 공리주의를 주장한 철학가는 각각 누구일까</a:t>
            </a: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800" dirty="0">
              <a:solidFill>
                <a:schemeClr val="bg1">
                  <a:lumMod val="8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D045B-8BDC-4C1D-97BB-DFD00792EC28}"/>
              </a:ext>
            </a:extLst>
          </p:cNvPr>
          <p:cNvSpPr txBox="1"/>
          <p:nvPr/>
        </p:nvSpPr>
        <p:spPr>
          <a:xfrm>
            <a:off x="1078029" y="3439705"/>
            <a:ext cx="835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의무론과 공리주의 사이에는 어떤 차이가 있을까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A11FF-D04D-44C8-B051-2C7584240E7F}"/>
              </a:ext>
            </a:extLst>
          </p:cNvPr>
          <p:cNvSpPr txBox="1"/>
          <p:nvPr/>
        </p:nvSpPr>
        <p:spPr>
          <a:xfrm>
            <a:off x="1078029" y="3445888"/>
            <a:ext cx="835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</a:t>
            </a:r>
            <a:r>
              <a:rPr lang="ko-KR" altLang="en-US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의무론과 공리주의 사이에는 어떤 차이가 있을까</a:t>
            </a: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800" dirty="0">
              <a:solidFill>
                <a:schemeClr val="bg1">
                  <a:lumMod val="8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66AAB-1FF9-47BB-BE2B-F12FB099954C}"/>
              </a:ext>
            </a:extLst>
          </p:cNvPr>
          <p:cNvSpPr txBox="1"/>
          <p:nvPr/>
        </p:nvSpPr>
        <p:spPr>
          <a:xfrm>
            <a:off x="1078029" y="4834128"/>
            <a:ext cx="95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양적 공리주의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질적 공리주의 사이에는 어떤 차이가 있을까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19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학습목표</a:t>
            </a:r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01C881B3-0112-43E8-BF31-4529CE63C6D5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168E8726-AFE1-405E-98E5-BF29C2FB64E6}"/>
              </a:ext>
            </a:extLst>
          </p:cNvPr>
          <p:cNvSpPr/>
          <p:nvPr/>
        </p:nvSpPr>
        <p:spPr>
          <a:xfrm>
            <a:off x="633004" y="1298000"/>
            <a:ext cx="3550922" cy="4876608"/>
          </a:xfrm>
          <a:custGeom>
            <a:avLst/>
            <a:gdLst>
              <a:gd name="connsiteX0" fmla="*/ 0 w 2093840"/>
              <a:gd name="connsiteY0" fmla="*/ 0 h 4464496"/>
              <a:gd name="connsiteX1" fmla="*/ 2093840 w 2093840"/>
              <a:gd name="connsiteY1" fmla="*/ 0 h 4464496"/>
              <a:gd name="connsiteX2" fmla="*/ 2093840 w 2093840"/>
              <a:gd name="connsiteY2" fmla="*/ 4464496 h 4464496"/>
              <a:gd name="connsiteX3" fmla="*/ 0 w 2093840"/>
              <a:gd name="connsiteY3" fmla="*/ 4464496 h 4464496"/>
              <a:gd name="connsiteX4" fmla="*/ 0 w 2093840"/>
              <a:gd name="connsiteY4" fmla="*/ 0 h 4464496"/>
              <a:gd name="connsiteX0" fmla="*/ 0 w 2625468"/>
              <a:gd name="connsiteY0" fmla="*/ 0 h 5751035"/>
              <a:gd name="connsiteX1" fmla="*/ 2625468 w 2625468"/>
              <a:gd name="connsiteY1" fmla="*/ 1286539 h 5751035"/>
              <a:gd name="connsiteX2" fmla="*/ 2625468 w 2625468"/>
              <a:gd name="connsiteY2" fmla="*/ 5751035 h 5751035"/>
              <a:gd name="connsiteX3" fmla="*/ 531628 w 2625468"/>
              <a:gd name="connsiteY3" fmla="*/ 5751035 h 5751035"/>
              <a:gd name="connsiteX4" fmla="*/ 0 w 2625468"/>
              <a:gd name="connsiteY4" fmla="*/ 0 h 5751035"/>
              <a:gd name="connsiteX0" fmla="*/ 0 w 3305952"/>
              <a:gd name="connsiteY0" fmla="*/ 0 h 5751035"/>
              <a:gd name="connsiteX1" fmla="*/ 3305952 w 3305952"/>
              <a:gd name="connsiteY1" fmla="*/ 5305646 h 5751035"/>
              <a:gd name="connsiteX2" fmla="*/ 2625468 w 3305952"/>
              <a:gd name="connsiteY2" fmla="*/ 5751035 h 5751035"/>
              <a:gd name="connsiteX3" fmla="*/ 531628 w 3305952"/>
              <a:gd name="connsiteY3" fmla="*/ 5751035 h 5751035"/>
              <a:gd name="connsiteX4" fmla="*/ 0 w 3305952"/>
              <a:gd name="connsiteY4" fmla="*/ 0 h 5751035"/>
              <a:gd name="connsiteX0" fmla="*/ 0 w 3305952"/>
              <a:gd name="connsiteY0" fmla="*/ 0 h 6176337"/>
              <a:gd name="connsiteX1" fmla="*/ 3305952 w 3305952"/>
              <a:gd name="connsiteY1" fmla="*/ 5305646 h 6176337"/>
              <a:gd name="connsiteX2" fmla="*/ 2625468 w 3305952"/>
              <a:gd name="connsiteY2" fmla="*/ 5751035 h 6176337"/>
              <a:gd name="connsiteX3" fmla="*/ 0 w 3305952"/>
              <a:gd name="connsiteY3" fmla="*/ 6176337 h 6176337"/>
              <a:gd name="connsiteX4" fmla="*/ 0 w 3305952"/>
              <a:gd name="connsiteY4" fmla="*/ 0 h 6176337"/>
              <a:gd name="connsiteX0" fmla="*/ 0 w 3901375"/>
              <a:gd name="connsiteY0" fmla="*/ 0 h 6198781"/>
              <a:gd name="connsiteX1" fmla="*/ 3901375 w 3901375"/>
              <a:gd name="connsiteY1" fmla="*/ 6198781 h 6198781"/>
              <a:gd name="connsiteX2" fmla="*/ 2625468 w 3901375"/>
              <a:gd name="connsiteY2" fmla="*/ 5751035 h 6198781"/>
              <a:gd name="connsiteX3" fmla="*/ 0 w 3901375"/>
              <a:gd name="connsiteY3" fmla="*/ 6176337 h 6198781"/>
              <a:gd name="connsiteX4" fmla="*/ 0 w 3901375"/>
              <a:gd name="connsiteY4" fmla="*/ 0 h 6198781"/>
              <a:gd name="connsiteX0" fmla="*/ 0 w 3901375"/>
              <a:gd name="connsiteY0" fmla="*/ 0 h 6198781"/>
              <a:gd name="connsiteX1" fmla="*/ 3901375 w 3901375"/>
              <a:gd name="connsiteY1" fmla="*/ 6198781 h 6198781"/>
              <a:gd name="connsiteX2" fmla="*/ 2529775 w 3901375"/>
              <a:gd name="connsiteY2" fmla="*/ 6186970 h 6198781"/>
              <a:gd name="connsiteX3" fmla="*/ 0 w 3901375"/>
              <a:gd name="connsiteY3" fmla="*/ 6176337 h 6198781"/>
              <a:gd name="connsiteX4" fmla="*/ 0 w 3901375"/>
              <a:gd name="connsiteY4" fmla="*/ 0 h 6198781"/>
              <a:gd name="connsiteX0" fmla="*/ 1520455 w 3901375"/>
              <a:gd name="connsiteY0" fmla="*/ 0 h 6209414"/>
              <a:gd name="connsiteX1" fmla="*/ 3901375 w 3901375"/>
              <a:gd name="connsiteY1" fmla="*/ 6209414 h 6209414"/>
              <a:gd name="connsiteX2" fmla="*/ 2529775 w 3901375"/>
              <a:gd name="connsiteY2" fmla="*/ 6197603 h 6209414"/>
              <a:gd name="connsiteX3" fmla="*/ 0 w 3901375"/>
              <a:gd name="connsiteY3" fmla="*/ 6186970 h 6209414"/>
              <a:gd name="connsiteX4" fmla="*/ 1520455 w 3901375"/>
              <a:gd name="connsiteY4" fmla="*/ 0 h 6209414"/>
              <a:gd name="connsiteX0" fmla="*/ 1520455 w 4443635"/>
              <a:gd name="connsiteY0" fmla="*/ 0 h 6251944"/>
              <a:gd name="connsiteX1" fmla="*/ 4443635 w 4443635"/>
              <a:gd name="connsiteY1" fmla="*/ 6251944 h 6251944"/>
              <a:gd name="connsiteX2" fmla="*/ 2529775 w 4443635"/>
              <a:gd name="connsiteY2" fmla="*/ 6197603 h 6251944"/>
              <a:gd name="connsiteX3" fmla="*/ 0 w 4443635"/>
              <a:gd name="connsiteY3" fmla="*/ 6186970 h 6251944"/>
              <a:gd name="connsiteX4" fmla="*/ 1520455 w 4443635"/>
              <a:gd name="connsiteY4" fmla="*/ 0 h 6251944"/>
              <a:gd name="connsiteX0" fmla="*/ 1531088 w 4454268"/>
              <a:gd name="connsiteY0" fmla="*/ 0 h 6251944"/>
              <a:gd name="connsiteX1" fmla="*/ 4454268 w 4454268"/>
              <a:gd name="connsiteY1" fmla="*/ 6251944 h 6251944"/>
              <a:gd name="connsiteX2" fmla="*/ 2540408 w 4454268"/>
              <a:gd name="connsiteY2" fmla="*/ 6197603 h 6251944"/>
              <a:gd name="connsiteX3" fmla="*/ 0 w 4454268"/>
              <a:gd name="connsiteY3" fmla="*/ 41351 h 6251944"/>
              <a:gd name="connsiteX4" fmla="*/ 1531088 w 4454268"/>
              <a:gd name="connsiteY4" fmla="*/ 0 h 6251944"/>
              <a:gd name="connsiteX0" fmla="*/ 1531088 w 4411738"/>
              <a:gd name="connsiteY0" fmla="*/ 0 h 6198781"/>
              <a:gd name="connsiteX1" fmla="*/ 4411738 w 4411738"/>
              <a:gd name="connsiteY1" fmla="*/ 6198781 h 6198781"/>
              <a:gd name="connsiteX2" fmla="*/ 2540408 w 4411738"/>
              <a:gd name="connsiteY2" fmla="*/ 6197603 h 6198781"/>
              <a:gd name="connsiteX3" fmla="*/ 0 w 4411738"/>
              <a:gd name="connsiteY3" fmla="*/ 41351 h 6198781"/>
              <a:gd name="connsiteX4" fmla="*/ 1531088 w 4411738"/>
              <a:gd name="connsiteY4" fmla="*/ 0 h 6198781"/>
              <a:gd name="connsiteX0" fmla="*/ 1998920 w 4411738"/>
              <a:gd name="connsiteY0" fmla="*/ 936844 h 6157430"/>
              <a:gd name="connsiteX1" fmla="*/ 4411738 w 4411738"/>
              <a:gd name="connsiteY1" fmla="*/ 6157430 h 6157430"/>
              <a:gd name="connsiteX2" fmla="*/ 2540408 w 4411738"/>
              <a:gd name="connsiteY2" fmla="*/ 6156252 h 6157430"/>
              <a:gd name="connsiteX3" fmla="*/ 0 w 4411738"/>
              <a:gd name="connsiteY3" fmla="*/ 0 h 6157430"/>
              <a:gd name="connsiteX4" fmla="*/ 1998920 w 4411738"/>
              <a:gd name="connsiteY4" fmla="*/ 936844 h 6157430"/>
              <a:gd name="connsiteX0" fmla="*/ 1594883 w 4007701"/>
              <a:gd name="connsiteY0" fmla="*/ 0 h 5220586"/>
              <a:gd name="connsiteX1" fmla="*/ 4007701 w 4007701"/>
              <a:gd name="connsiteY1" fmla="*/ 5220586 h 5220586"/>
              <a:gd name="connsiteX2" fmla="*/ 2136371 w 4007701"/>
              <a:gd name="connsiteY2" fmla="*/ 5219408 h 5220586"/>
              <a:gd name="connsiteX3" fmla="*/ 0 w 4007701"/>
              <a:gd name="connsiteY3" fmla="*/ 20086 h 5220586"/>
              <a:gd name="connsiteX4" fmla="*/ 1594883 w 4007701"/>
              <a:gd name="connsiteY4" fmla="*/ 0 h 5220586"/>
              <a:gd name="connsiteX0" fmla="*/ 1594883 w 3901376"/>
              <a:gd name="connsiteY0" fmla="*/ 0 h 5219408"/>
              <a:gd name="connsiteX1" fmla="*/ 3901376 w 3901376"/>
              <a:gd name="connsiteY1" fmla="*/ 5039832 h 5219408"/>
              <a:gd name="connsiteX2" fmla="*/ 2136371 w 3901376"/>
              <a:gd name="connsiteY2" fmla="*/ 5219408 h 5219408"/>
              <a:gd name="connsiteX3" fmla="*/ 0 w 3901376"/>
              <a:gd name="connsiteY3" fmla="*/ 20086 h 5219408"/>
              <a:gd name="connsiteX4" fmla="*/ 1594883 w 3901376"/>
              <a:gd name="connsiteY4" fmla="*/ 0 h 5219408"/>
              <a:gd name="connsiteX0" fmla="*/ 1594883 w 3901376"/>
              <a:gd name="connsiteY0" fmla="*/ 0 h 5049287"/>
              <a:gd name="connsiteX1" fmla="*/ 3901376 w 3901376"/>
              <a:gd name="connsiteY1" fmla="*/ 5039832 h 5049287"/>
              <a:gd name="connsiteX2" fmla="*/ 2115106 w 3901376"/>
              <a:gd name="connsiteY2" fmla="*/ 5049287 h 5049287"/>
              <a:gd name="connsiteX3" fmla="*/ 0 w 3901376"/>
              <a:gd name="connsiteY3" fmla="*/ 20086 h 5049287"/>
              <a:gd name="connsiteX4" fmla="*/ 1594883 w 3901376"/>
              <a:gd name="connsiteY4" fmla="*/ 0 h 5049287"/>
              <a:gd name="connsiteX0" fmla="*/ 1594883 w 3816316"/>
              <a:gd name="connsiteY0" fmla="*/ 0 h 5049287"/>
              <a:gd name="connsiteX1" fmla="*/ 3816316 w 3816316"/>
              <a:gd name="connsiteY1" fmla="*/ 5029199 h 5049287"/>
              <a:gd name="connsiteX2" fmla="*/ 2115106 w 3816316"/>
              <a:gd name="connsiteY2" fmla="*/ 5049287 h 5049287"/>
              <a:gd name="connsiteX3" fmla="*/ 0 w 3816316"/>
              <a:gd name="connsiteY3" fmla="*/ 20086 h 5049287"/>
              <a:gd name="connsiteX4" fmla="*/ 1594883 w 3816316"/>
              <a:gd name="connsiteY4" fmla="*/ 0 h 50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316" h="5049287">
                <a:moveTo>
                  <a:pt x="1594883" y="0"/>
                </a:moveTo>
                <a:lnTo>
                  <a:pt x="3816316" y="5029199"/>
                </a:lnTo>
                <a:lnTo>
                  <a:pt x="2115106" y="5049287"/>
                </a:lnTo>
                <a:lnTo>
                  <a:pt x="0" y="20086"/>
                </a:lnTo>
                <a:lnTo>
                  <a:pt x="1594883" y="0"/>
                </a:lnTo>
                <a:close/>
              </a:path>
            </a:pathLst>
          </a:custGeom>
          <a:solidFill>
            <a:srgbClr val="E4A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10">
            <a:extLst>
              <a:ext uri="{FF2B5EF4-FFF2-40B4-BE49-F238E27FC236}">
                <a16:creationId xmlns:a16="http://schemas.microsoft.com/office/drawing/2014/main" id="{69FC3D8F-7111-4A33-9A5D-0BD8978BB7ED}"/>
              </a:ext>
            </a:extLst>
          </p:cNvPr>
          <p:cNvGrpSpPr/>
          <p:nvPr/>
        </p:nvGrpSpPr>
        <p:grpSpPr>
          <a:xfrm>
            <a:off x="2129917" y="5119107"/>
            <a:ext cx="2183528" cy="652446"/>
            <a:chOff x="160510" y="1123976"/>
            <a:chExt cx="3337235" cy="652446"/>
          </a:xfrm>
          <a:solidFill>
            <a:srgbClr val="EE8A12"/>
          </a:solidFill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99EC0138-9A10-4028-9EFC-852CFC4300FE}"/>
                </a:ext>
              </a:extLst>
            </p:cNvPr>
            <p:cNvSpPr/>
            <p:nvPr/>
          </p:nvSpPr>
          <p:spPr>
            <a:xfrm flipH="1">
              <a:off x="163969" y="1123976"/>
              <a:ext cx="354154" cy="615921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  <a:gd name="connsiteX0" fmla="*/ 59477 w 174830"/>
                <a:gd name="connsiteY0" fmla="*/ 5937 h 376215"/>
                <a:gd name="connsiteX1" fmla="*/ 174830 w 174830"/>
                <a:gd name="connsiteY1" fmla="*/ 0 h 376215"/>
                <a:gd name="connsiteX2" fmla="*/ 171833 w 174830"/>
                <a:gd name="connsiteY2" fmla="*/ 278091 h 376215"/>
                <a:gd name="connsiteX3" fmla="*/ 44 w 174830"/>
                <a:gd name="connsiteY3" fmla="*/ 376215 h 376215"/>
                <a:gd name="connsiteX4" fmla="*/ 59477 w 174830"/>
                <a:gd name="connsiteY4" fmla="*/ 5937 h 376215"/>
                <a:gd name="connsiteX0" fmla="*/ 41681 w 174847"/>
                <a:gd name="connsiteY0" fmla="*/ 0 h 445526"/>
                <a:gd name="connsiteX1" fmla="*/ 174847 w 174847"/>
                <a:gd name="connsiteY1" fmla="*/ 69311 h 445526"/>
                <a:gd name="connsiteX2" fmla="*/ 171850 w 174847"/>
                <a:gd name="connsiteY2" fmla="*/ 347402 h 445526"/>
                <a:gd name="connsiteX3" fmla="*/ 61 w 174847"/>
                <a:gd name="connsiteY3" fmla="*/ 445526 h 445526"/>
                <a:gd name="connsiteX4" fmla="*/ 41681 w 174847"/>
                <a:gd name="connsiteY4" fmla="*/ 0 h 445526"/>
                <a:gd name="connsiteX0" fmla="*/ 243512 w 376678"/>
                <a:gd name="connsiteY0" fmla="*/ 0 h 487853"/>
                <a:gd name="connsiteX1" fmla="*/ 376678 w 376678"/>
                <a:gd name="connsiteY1" fmla="*/ 69311 h 487853"/>
                <a:gd name="connsiteX2" fmla="*/ 373681 w 376678"/>
                <a:gd name="connsiteY2" fmla="*/ 347402 h 487853"/>
                <a:gd name="connsiteX3" fmla="*/ 11 w 376678"/>
                <a:gd name="connsiteY3" fmla="*/ 487853 h 487853"/>
                <a:gd name="connsiteX4" fmla="*/ 243512 w 376678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3670"/>
                <a:gd name="connsiteY0" fmla="*/ 0 h 487853"/>
                <a:gd name="connsiteX1" fmla="*/ 335104 w 373670"/>
                <a:gd name="connsiteY1" fmla="*/ 121044 h 487853"/>
                <a:gd name="connsiteX2" fmla="*/ 373670 w 373670"/>
                <a:gd name="connsiteY2" fmla="*/ 347402 h 487853"/>
                <a:gd name="connsiteX3" fmla="*/ 0 w 373670"/>
                <a:gd name="connsiteY3" fmla="*/ 487853 h 487853"/>
                <a:gd name="connsiteX4" fmla="*/ 243501 w 373670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21044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13500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62551 w 354154"/>
                <a:gd name="connsiteY0" fmla="*/ 0 h 487853"/>
                <a:gd name="connsiteX1" fmla="*/ 354154 w 354154"/>
                <a:gd name="connsiteY1" fmla="*/ 113500 h 487853"/>
                <a:gd name="connsiteX2" fmla="*/ 202715 w 354154"/>
                <a:gd name="connsiteY2" fmla="*/ 281560 h 487853"/>
                <a:gd name="connsiteX3" fmla="*/ 0 w 354154"/>
                <a:gd name="connsiteY3" fmla="*/ 487853 h 487853"/>
                <a:gd name="connsiteX4" fmla="*/ 262551 w 354154"/>
                <a:gd name="connsiteY4" fmla="*/ 0 h 4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54" h="487853">
                  <a:moveTo>
                    <a:pt x="262551" y="0"/>
                  </a:moveTo>
                  <a:lnTo>
                    <a:pt x="354154" y="113500"/>
                  </a:lnTo>
                  <a:lnTo>
                    <a:pt x="202715" y="281560"/>
                  </a:lnTo>
                  <a:cubicBezTo>
                    <a:pt x="167224" y="311133"/>
                    <a:pt x="35491" y="458280"/>
                    <a:pt x="0" y="487853"/>
                  </a:cubicBezTo>
                  <a:cubicBezTo>
                    <a:pt x="39602" y="367562"/>
                    <a:pt x="199197" y="134400"/>
                    <a:pt x="2625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98133743-E0EF-4D37-8213-280A26EF020A}"/>
                </a:ext>
              </a:extLst>
            </p:cNvPr>
            <p:cNvSpPr/>
            <p:nvPr/>
          </p:nvSpPr>
          <p:spPr>
            <a:xfrm>
              <a:off x="160510" y="1268760"/>
              <a:ext cx="3337235" cy="507662"/>
            </a:xfrm>
            <a:custGeom>
              <a:avLst/>
              <a:gdLst/>
              <a:ahLst/>
              <a:cxnLst/>
              <a:rect l="l" t="t" r="r" b="b"/>
              <a:pathLst>
                <a:path w="3337235" h="507662">
                  <a:moveTo>
                    <a:pt x="0" y="0"/>
                  </a:moveTo>
                  <a:lnTo>
                    <a:pt x="3096672" y="0"/>
                  </a:lnTo>
                  <a:lnTo>
                    <a:pt x="3337235" y="507662"/>
                  </a:lnTo>
                  <a:lnTo>
                    <a:pt x="224237" y="507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54A9D6C1-BDF7-48A1-A3B9-B4C852E34C2C}"/>
              </a:ext>
            </a:extLst>
          </p:cNvPr>
          <p:cNvGrpSpPr/>
          <p:nvPr/>
        </p:nvGrpSpPr>
        <p:grpSpPr>
          <a:xfrm>
            <a:off x="786397" y="1821678"/>
            <a:ext cx="2183528" cy="652446"/>
            <a:chOff x="160510" y="1123976"/>
            <a:chExt cx="3337235" cy="652446"/>
          </a:xfrm>
          <a:solidFill>
            <a:srgbClr val="EE8A12"/>
          </a:solidFill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09BA1109-4BD2-45C5-A7F0-F3924C2FAAFD}"/>
                </a:ext>
              </a:extLst>
            </p:cNvPr>
            <p:cNvSpPr/>
            <p:nvPr/>
          </p:nvSpPr>
          <p:spPr>
            <a:xfrm flipH="1">
              <a:off x="163969" y="1123976"/>
              <a:ext cx="354154" cy="615921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  <a:gd name="connsiteX0" fmla="*/ 59477 w 174830"/>
                <a:gd name="connsiteY0" fmla="*/ 5937 h 376215"/>
                <a:gd name="connsiteX1" fmla="*/ 174830 w 174830"/>
                <a:gd name="connsiteY1" fmla="*/ 0 h 376215"/>
                <a:gd name="connsiteX2" fmla="*/ 171833 w 174830"/>
                <a:gd name="connsiteY2" fmla="*/ 278091 h 376215"/>
                <a:gd name="connsiteX3" fmla="*/ 44 w 174830"/>
                <a:gd name="connsiteY3" fmla="*/ 376215 h 376215"/>
                <a:gd name="connsiteX4" fmla="*/ 59477 w 174830"/>
                <a:gd name="connsiteY4" fmla="*/ 5937 h 376215"/>
                <a:gd name="connsiteX0" fmla="*/ 41681 w 174847"/>
                <a:gd name="connsiteY0" fmla="*/ 0 h 445526"/>
                <a:gd name="connsiteX1" fmla="*/ 174847 w 174847"/>
                <a:gd name="connsiteY1" fmla="*/ 69311 h 445526"/>
                <a:gd name="connsiteX2" fmla="*/ 171850 w 174847"/>
                <a:gd name="connsiteY2" fmla="*/ 347402 h 445526"/>
                <a:gd name="connsiteX3" fmla="*/ 61 w 174847"/>
                <a:gd name="connsiteY3" fmla="*/ 445526 h 445526"/>
                <a:gd name="connsiteX4" fmla="*/ 41681 w 174847"/>
                <a:gd name="connsiteY4" fmla="*/ 0 h 445526"/>
                <a:gd name="connsiteX0" fmla="*/ 243512 w 376678"/>
                <a:gd name="connsiteY0" fmla="*/ 0 h 487853"/>
                <a:gd name="connsiteX1" fmla="*/ 376678 w 376678"/>
                <a:gd name="connsiteY1" fmla="*/ 69311 h 487853"/>
                <a:gd name="connsiteX2" fmla="*/ 373681 w 376678"/>
                <a:gd name="connsiteY2" fmla="*/ 347402 h 487853"/>
                <a:gd name="connsiteX3" fmla="*/ 11 w 376678"/>
                <a:gd name="connsiteY3" fmla="*/ 487853 h 487853"/>
                <a:gd name="connsiteX4" fmla="*/ 243512 w 376678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3670"/>
                <a:gd name="connsiteY0" fmla="*/ 0 h 487853"/>
                <a:gd name="connsiteX1" fmla="*/ 335104 w 373670"/>
                <a:gd name="connsiteY1" fmla="*/ 121044 h 487853"/>
                <a:gd name="connsiteX2" fmla="*/ 373670 w 373670"/>
                <a:gd name="connsiteY2" fmla="*/ 347402 h 487853"/>
                <a:gd name="connsiteX3" fmla="*/ 0 w 373670"/>
                <a:gd name="connsiteY3" fmla="*/ 487853 h 487853"/>
                <a:gd name="connsiteX4" fmla="*/ 243501 w 373670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21044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13500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62551 w 354154"/>
                <a:gd name="connsiteY0" fmla="*/ 0 h 487853"/>
                <a:gd name="connsiteX1" fmla="*/ 354154 w 354154"/>
                <a:gd name="connsiteY1" fmla="*/ 113500 h 487853"/>
                <a:gd name="connsiteX2" fmla="*/ 202715 w 354154"/>
                <a:gd name="connsiteY2" fmla="*/ 281560 h 487853"/>
                <a:gd name="connsiteX3" fmla="*/ 0 w 354154"/>
                <a:gd name="connsiteY3" fmla="*/ 487853 h 487853"/>
                <a:gd name="connsiteX4" fmla="*/ 262551 w 354154"/>
                <a:gd name="connsiteY4" fmla="*/ 0 h 4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54" h="487853">
                  <a:moveTo>
                    <a:pt x="262551" y="0"/>
                  </a:moveTo>
                  <a:lnTo>
                    <a:pt x="354154" y="113500"/>
                  </a:lnTo>
                  <a:lnTo>
                    <a:pt x="202715" y="281560"/>
                  </a:lnTo>
                  <a:cubicBezTo>
                    <a:pt x="167224" y="311133"/>
                    <a:pt x="35491" y="458280"/>
                    <a:pt x="0" y="487853"/>
                  </a:cubicBezTo>
                  <a:cubicBezTo>
                    <a:pt x="39602" y="367562"/>
                    <a:pt x="199197" y="134400"/>
                    <a:pt x="2625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E22EDC-FA33-4E08-B9E9-32ED699D6DCF}"/>
                </a:ext>
              </a:extLst>
            </p:cNvPr>
            <p:cNvSpPr/>
            <p:nvPr/>
          </p:nvSpPr>
          <p:spPr>
            <a:xfrm>
              <a:off x="160510" y="1268760"/>
              <a:ext cx="3337235" cy="507662"/>
            </a:xfrm>
            <a:custGeom>
              <a:avLst/>
              <a:gdLst/>
              <a:ahLst/>
              <a:cxnLst/>
              <a:rect l="l" t="t" r="r" b="b"/>
              <a:pathLst>
                <a:path w="3337235" h="507662">
                  <a:moveTo>
                    <a:pt x="0" y="0"/>
                  </a:moveTo>
                  <a:lnTo>
                    <a:pt x="3096672" y="0"/>
                  </a:lnTo>
                  <a:lnTo>
                    <a:pt x="3337235" y="507662"/>
                  </a:lnTo>
                  <a:lnTo>
                    <a:pt x="224237" y="507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110">
            <a:extLst>
              <a:ext uri="{FF2B5EF4-FFF2-40B4-BE49-F238E27FC236}">
                <a16:creationId xmlns:a16="http://schemas.microsoft.com/office/drawing/2014/main" id="{933DAEA4-8B5E-4158-84AC-D695C47C7C78}"/>
              </a:ext>
            </a:extLst>
          </p:cNvPr>
          <p:cNvGrpSpPr/>
          <p:nvPr/>
        </p:nvGrpSpPr>
        <p:grpSpPr>
          <a:xfrm>
            <a:off x="1401119" y="3313788"/>
            <a:ext cx="2183528" cy="652446"/>
            <a:chOff x="160510" y="1123976"/>
            <a:chExt cx="3337235" cy="652446"/>
          </a:xfrm>
          <a:solidFill>
            <a:srgbClr val="EE8A12"/>
          </a:solidFill>
        </p:grpSpPr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555BD465-FC25-43A8-B880-576B2E91EB90}"/>
                </a:ext>
              </a:extLst>
            </p:cNvPr>
            <p:cNvSpPr/>
            <p:nvPr/>
          </p:nvSpPr>
          <p:spPr>
            <a:xfrm flipH="1">
              <a:off x="163969" y="1123976"/>
              <a:ext cx="354154" cy="615921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  <a:gd name="connsiteX0" fmla="*/ 59477 w 174830"/>
                <a:gd name="connsiteY0" fmla="*/ 5937 h 376215"/>
                <a:gd name="connsiteX1" fmla="*/ 174830 w 174830"/>
                <a:gd name="connsiteY1" fmla="*/ 0 h 376215"/>
                <a:gd name="connsiteX2" fmla="*/ 171833 w 174830"/>
                <a:gd name="connsiteY2" fmla="*/ 278091 h 376215"/>
                <a:gd name="connsiteX3" fmla="*/ 44 w 174830"/>
                <a:gd name="connsiteY3" fmla="*/ 376215 h 376215"/>
                <a:gd name="connsiteX4" fmla="*/ 59477 w 174830"/>
                <a:gd name="connsiteY4" fmla="*/ 5937 h 376215"/>
                <a:gd name="connsiteX0" fmla="*/ 41681 w 174847"/>
                <a:gd name="connsiteY0" fmla="*/ 0 h 445526"/>
                <a:gd name="connsiteX1" fmla="*/ 174847 w 174847"/>
                <a:gd name="connsiteY1" fmla="*/ 69311 h 445526"/>
                <a:gd name="connsiteX2" fmla="*/ 171850 w 174847"/>
                <a:gd name="connsiteY2" fmla="*/ 347402 h 445526"/>
                <a:gd name="connsiteX3" fmla="*/ 61 w 174847"/>
                <a:gd name="connsiteY3" fmla="*/ 445526 h 445526"/>
                <a:gd name="connsiteX4" fmla="*/ 41681 w 174847"/>
                <a:gd name="connsiteY4" fmla="*/ 0 h 445526"/>
                <a:gd name="connsiteX0" fmla="*/ 243512 w 376678"/>
                <a:gd name="connsiteY0" fmla="*/ 0 h 487853"/>
                <a:gd name="connsiteX1" fmla="*/ 376678 w 376678"/>
                <a:gd name="connsiteY1" fmla="*/ 69311 h 487853"/>
                <a:gd name="connsiteX2" fmla="*/ 373681 w 376678"/>
                <a:gd name="connsiteY2" fmla="*/ 347402 h 487853"/>
                <a:gd name="connsiteX3" fmla="*/ 11 w 376678"/>
                <a:gd name="connsiteY3" fmla="*/ 487853 h 487853"/>
                <a:gd name="connsiteX4" fmla="*/ 243512 w 376678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6667"/>
                <a:gd name="connsiteY0" fmla="*/ 0 h 487853"/>
                <a:gd name="connsiteX1" fmla="*/ 376667 w 376667"/>
                <a:gd name="connsiteY1" fmla="*/ 69311 h 487853"/>
                <a:gd name="connsiteX2" fmla="*/ 373670 w 376667"/>
                <a:gd name="connsiteY2" fmla="*/ 347402 h 487853"/>
                <a:gd name="connsiteX3" fmla="*/ 0 w 376667"/>
                <a:gd name="connsiteY3" fmla="*/ 487853 h 487853"/>
                <a:gd name="connsiteX4" fmla="*/ 243501 w 376667"/>
                <a:gd name="connsiteY4" fmla="*/ 0 h 487853"/>
                <a:gd name="connsiteX0" fmla="*/ 243501 w 373670"/>
                <a:gd name="connsiteY0" fmla="*/ 0 h 487853"/>
                <a:gd name="connsiteX1" fmla="*/ 335104 w 373670"/>
                <a:gd name="connsiteY1" fmla="*/ 121044 h 487853"/>
                <a:gd name="connsiteX2" fmla="*/ 373670 w 373670"/>
                <a:gd name="connsiteY2" fmla="*/ 347402 h 487853"/>
                <a:gd name="connsiteX3" fmla="*/ 0 w 373670"/>
                <a:gd name="connsiteY3" fmla="*/ 487853 h 487853"/>
                <a:gd name="connsiteX4" fmla="*/ 243501 w 373670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21044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43501 w 335104"/>
                <a:gd name="connsiteY0" fmla="*/ 0 h 487853"/>
                <a:gd name="connsiteX1" fmla="*/ 335104 w 335104"/>
                <a:gd name="connsiteY1" fmla="*/ 113500 h 487853"/>
                <a:gd name="connsiteX2" fmla="*/ 183665 w 335104"/>
                <a:gd name="connsiteY2" fmla="*/ 281560 h 487853"/>
                <a:gd name="connsiteX3" fmla="*/ 0 w 335104"/>
                <a:gd name="connsiteY3" fmla="*/ 487853 h 487853"/>
                <a:gd name="connsiteX4" fmla="*/ 243501 w 335104"/>
                <a:gd name="connsiteY4" fmla="*/ 0 h 487853"/>
                <a:gd name="connsiteX0" fmla="*/ 262551 w 354154"/>
                <a:gd name="connsiteY0" fmla="*/ 0 h 487853"/>
                <a:gd name="connsiteX1" fmla="*/ 354154 w 354154"/>
                <a:gd name="connsiteY1" fmla="*/ 113500 h 487853"/>
                <a:gd name="connsiteX2" fmla="*/ 202715 w 354154"/>
                <a:gd name="connsiteY2" fmla="*/ 281560 h 487853"/>
                <a:gd name="connsiteX3" fmla="*/ 0 w 354154"/>
                <a:gd name="connsiteY3" fmla="*/ 487853 h 487853"/>
                <a:gd name="connsiteX4" fmla="*/ 262551 w 354154"/>
                <a:gd name="connsiteY4" fmla="*/ 0 h 4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54" h="487853">
                  <a:moveTo>
                    <a:pt x="262551" y="0"/>
                  </a:moveTo>
                  <a:lnTo>
                    <a:pt x="354154" y="113500"/>
                  </a:lnTo>
                  <a:lnTo>
                    <a:pt x="202715" y="281560"/>
                  </a:lnTo>
                  <a:cubicBezTo>
                    <a:pt x="167224" y="311133"/>
                    <a:pt x="35491" y="458280"/>
                    <a:pt x="0" y="487853"/>
                  </a:cubicBezTo>
                  <a:cubicBezTo>
                    <a:pt x="39602" y="367562"/>
                    <a:pt x="199197" y="134400"/>
                    <a:pt x="2625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6BF268B-5CC2-4B43-956F-A27493A6A87C}"/>
                </a:ext>
              </a:extLst>
            </p:cNvPr>
            <p:cNvSpPr/>
            <p:nvPr/>
          </p:nvSpPr>
          <p:spPr>
            <a:xfrm>
              <a:off x="160510" y="1268760"/>
              <a:ext cx="3337235" cy="507662"/>
            </a:xfrm>
            <a:custGeom>
              <a:avLst/>
              <a:gdLst/>
              <a:ahLst/>
              <a:cxnLst/>
              <a:rect l="l" t="t" r="r" b="b"/>
              <a:pathLst>
                <a:path w="3337235" h="507662">
                  <a:moveTo>
                    <a:pt x="0" y="0"/>
                  </a:moveTo>
                  <a:lnTo>
                    <a:pt x="3096672" y="0"/>
                  </a:lnTo>
                  <a:lnTo>
                    <a:pt x="3337235" y="507662"/>
                  </a:lnTo>
                  <a:lnTo>
                    <a:pt x="224237" y="507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순서도: 처리 2">
            <a:extLst>
              <a:ext uri="{FF2B5EF4-FFF2-40B4-BE49-F238E27FC236}">
                <a16:creationId xmlns:a16="http://schemas.microsoft.com/office/drawing/2014/main" id="{DBE47FA5-1B85-4FF9-81F2-501627ACB0A2}"/>
              </a:ext>
            </a:extLst>
          </p:cNvPr>
          <p:cNvSpPr/>
          <p:nvPr/>
        </p:nvSpPr>
        <p:spPr>
          <a:xfrm>
            <a:off x="3123318" y="1942856"/>
            <a:ext cx="461329" cy="201589"/>
          </a:xfrm>
          <a:prstGeom prst="flowChartProcess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순서도: 처리 42">
            <a:extLst>
              <a:ext uri="{FF2B5EF4-FFF2-40B4-BE49-F238E27FC236}">
                <a16:creationId xmlns:a16="http://schemas.microsoft.com/office/drawing/2014/main" id="{73857C40-47C2-48C3-AF1A-1F2FE7AAC9A5}"/>
              </a:ext>
            </a:extLst>
          </p:cNvPr>
          <p:cNvSpPr/>
          <p:nvPr/>
        </p:nvSpPr>
        <p:spPr>
          <a:xfrm>
            <a:off x="3677015" y="3288512"/>
            <a:ext cx="461329" cy="201589"/>
          </a:xfrm>
          <a:prstGeom prst="flowChartProcess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순서도: 처리 43">
            <a:extLst>
              <a:ext uri="{FF2B5EF4-FFF2-40B4-BE49-F238E27FC236}">
                <a16:creationId xmlns:a16="http://schemas.microsoft.com/office/drawing/2014/main" id="{E9761FDF-AF04-48FE-84FB-AE1DCAF0E212}"/>
              </a:ext>
            </a:extLst>
          </p:cNvPr>
          <p:cNvSpPr/>
          <p:nvPr/>
        </p:nvSpPr>
        <p:spPr>
          <a:xfrm>
            <a:off x="4351709" y="5145398"/>
            <a:ext cx="461329" cy="201589"/>
          </a:xfrm>
          <a:prstGeom prst="flowChartProcess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BEB220-5604-40A1-9829-75383838559F}"/>
              </a:ext>
            </a:extLst>
          </p:cNvPr>
          <p:cNvSpPr txBox="1"/>
          <p:nvPr/>
        </p:nvSpPr>
        <p:spPr>
          <a:xfrm>
            <a:off x="3123318" y="1723294"/>
            <a:ext cx="74202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공리주의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의무론의 개념을 알고 이를 비교하여 자신의 언어로 설명할 수 있다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EF8F89-7A03-4B9B-9209-D0AE6DAC49E7}"/>
              </a:ext>
            </a:extLst>
          </p:cNvPr>
          <p:cNvSpPr txBox="1"/>
          <p:nvPr/>
        </p:nvSpPr>
        <p:spPr>
          <a:xfrm>
            <a:off x="3704597" y="3092801"/>
            <a:ext cx="74202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의무론을 대표하는 이론가들의 발언만 보고 이것이 어느 이론가의 발언이며 어느 이론에 속하는지 분류할 수 있다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F0F7BF-4763-4EB5-9B48-6D092085413C}"/>
              </a:ext>
            </a:extLst>
          </p:cNvPr>
          <p:cNvSpPr txBox="1"/>
          <p:nvPr/>
        </p:nvSpPr>
        <p:spPr>
          <a:xfrm>
            <a:off x="4393274" y="4936915"/>
            <a:ext cx="68981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구체적인 상황에 대한 이론가들의 해석을 보고 이것이 어느 이론가의 발언이며 어느 이론에 속하는지 분류할 수 있다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94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id="{F2573218-D84B-4773-9438-723647AA83D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27976-DF00-4891-976B-04A85A14F89C}"/>
              </a:ext>
            </a:extLst>
          </p:cNvPr>
          <p:cNvSpPr/>
          <p:nvPr/>
        </p:nvSpPr>
        <p:spPr>
          <a:xfrm>
            <a:off x="465221" y="361660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76F2E27B-F5A2-4CD3-80B5-93FFFF8DD1E2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지난 시간 복습</a:t>
            </a:r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01C881B3-0112-43E8-BF31-4529CE63C6D5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00AE3-688C-4CC8-AC7C-DB68C4CDF112}"/>
              </a:ext>
            </a:extLst>
          </p:cNvPr>
          <p:cNvSpPr txBox="1"/>
          <p:nvPr/>
        </p:nvSpPr>
        <p:spPr>
          <a:xfrm>
            <a:off x="2791691" y="233589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[Socrative app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접속하기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</p:txBody>
      </p:sp>
      <p:pic>
        <p:nvPicPr>
          <p:cNvPr id="5" name="그림 4">
            <a:hlinkClick r:id="rId3"/>
            <a:extLst>
              <a:ext uri="{FF2B5EF4-FFF2-40B4-BE49-F238E27FC236}">
                <a16:creationId xmlns:a16="http://schemas.microsoft.com/office/drawing/2014/main" id="{CBB2558E-0E83-4201-8E00-5BB17469D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09" y="3346042"/>
            <a:ext cx="2916381" cy="14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실행 단추: 앞으로 또는 다음으로 이동 5">
            <a:hlinkClick r:id="rId3" highlightClick="1"/>
            <a:extLst>
              <a:ext uri="{FF2B5EF4-FFF2-40B4-BE49-F238E27FC236}">
                <a16:creationId xmlns:a16="http://schemas.microsoft.com/office/drawing/2014/main" id="{329B7A92-03B9-4A49-A01D-36CE294B2E62}"/>
              </a:ext>
            </a:extLst>
          </p:cNvPr>
          <p:cNvSpPr/>
          <p:nvPr/>
        </p:nvSpPr>
        <p:spPr>
          <a:xfrm>
            <a:off x="5525678" y="4583649"/>
            <a:ext cx="1051034" cy="10683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23E5-9EF9-4769-A1BE-67B14AA06B46}"/>
              </a:ext>
            </a:extLst>
          </p:cNvPr>
          <p:cNvSpPr txBox="1"/>
          <p:nvPr/>
        </p:nvSpPr>
        <p:spPr>
          <a:xfrm>
            <a:off x="2785486" y="3941468"/>
            <a:ext cx="6531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트롤리 딜레마 상황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60521072" descr="EMB000039fc2e65">
            <a:extLst>
              <a:ext uri="{FF2B5EF4-FFF2-40B4-BE49-F238E27FC236}">
                <a16:creationId xmlns:a16="http://schemas.microsoft.com/office/drawing/2014/main" id="{A24629C3-F7AA-4C1F-BEAB-02DECC0D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36" y="790480"/>
            <a:ext cx="6059717" cy="31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5" y="456874"/>
            <a:ext cx="3293266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들어가며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3984651" y="475884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4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23E5-9EF9-4769-A1BE-67B14AA06B46}"/>
              </a:ext>
            </a:extLst>
          </p:cNvPr>
          <p:cNvSpPr txBox="1"/>
          <p:nvPr/>
        </p:nvSpPr>
        <p:spPr>
          <a:xfrm>
            <a:off x="5801221" y="2540882"/>
            <a:ext cx="451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[1.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다섯 명의 인부를 죽이기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 명의  행인을 죽이기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718F3-04E8-49B4-BEDE-BF7D29446024}"/>
              </a:ext>
            </a:extLst>
          </p:cNvPr>
          <p:cNvSpPr txBox="1"/>
          <p:nvPr/>
        </p:nvSpPr>
        <p:spPr>
          <a:xfrm>
            <a:off x="5801221" y="4153151"/>
            <a:ext cx="451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[2.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다섯 명의 인부를 죽이기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운전자가 죽기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CAB5AC-B430-43F4-896D-E948A17D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11773"/>
          <a:stretch/>
        </p:blipFill>
        <p:spPr>
          <a:xfrm>
            <a:off x="1227224" y="1780026"/>
            <a:ext cx="4573997" cy="4201439"/>
          </a:xfrm>
          <a:prstGeom prst="rect">
            <a:avLst/>
          </a:prstGeom>
        </p:spPr>
      </p:pic>
      <p:sp>
        <p:nvSpPr>
          <p:cNvPr id="17" name="순서도: 처리 16">
            <a:extLst>
              <a:ext uri="{FF2B5EF4-FFF2-40B4-BE49-F238E27FC236}">
                <a16:creationId xmlns:a16="http://schemas.microsoft.com/office/drawing/2014/main" id="{138C4B3E-D9A9-409B-ADE8-522414832D80}"/>
              </a:ext>
            </a:extLst>
          </p:cNvPr>
          <p:cNvSpPr/>
          <p:nvPr/>
        </p:nvSpPr>
        <p:spPr>
          <a:xfrm>
            <a:off x="616015" y="456874"/>
            <a:ext cx="3293266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들어가며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</a:t>
            </a:r>
            <a:r>
              <a:rPr lang="en-US" altLang="ko-KR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순서도: 처리 17">
            <a:extLst>
              <a:ext uri="{FF2B5EF4-FFF2-40B4-BE49-F238E27FC236}">
                <a16:creationId xmlns:a16="http://schemas.microsoft.com/office/drawing/2014/main" id="{363FC384-F103-4685-89B8-74C15915B04D}"/>
              </a:ext>
            </a:extLst>
          </p:cNvPr>
          <p:cNvSpPr/>
          <p:nvPr/>
        </p:nvSpPr>
        <p:spPr>
          <a:xfrm>
            <a:off x="3984651" y="475884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7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D1B5B-F29E-460D-9B1C-2DF6FC0278F1}"/>
              </a:ext>
            </a:extLst>
          </p:cNvPr>
          <p:cNvSpPr txBox="1"/>
          <p:nvPr/>
        </p:nvSpPr>
        <p:spPr>
          <a:xfrm>
            <a:off x="616016" y="1236175"/>
            <a:ext cx="8063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공리주의의 핵심원리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  ‘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최대다수의 최대행복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46C842F2-A2F2-4A05-94C6-70B6D70643B7}"/>
              </a:ext>
            </a:extLst>
          </p:cNvPr>
          <p:cNvSpPr/>
          <p:nvPr/>
        </p:nvSpPr>
        <p:spPr>
          <a:xfrm>
            <a:off x="4449611" y="1178886"/>
            <a:ext cx="3572174" cy="66795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96545-1A84-47AA-89FC-63FE0CED9B1C}"/>
              </a:ext>
            </a:extLst>
          </p:cNvPr>
          <p:cNvSpPr txBox="1"/>
          <p:nvPr/>
        </p:nvSpPr>
        <p:spPr>
          <a:xfrm>
            <a:off x="616016" y="2161344"/>
            <a:ext cx="10831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공리주의적 접근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‘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쾌락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 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행복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가져다 주는 행위는 옳은 행위이며 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고통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 </a:t>
            </a:r>
            <a:r>
              <a:rPr lang="ko-KR" altLang="en-US" sz="30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불행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가져다 주는 행위는 그릇된 행위이다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.’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40BA38FB-3334-4804-B157-C35AE1481E6C}"/>
              </a:ext>
            </a:extLst>
          </p:cNvPr>
          <p:cNvSpPr/>
          <p:nvPr/>
        </p:nvSpPr>
        <p:spPr>
          <a:xfrm rot="2098392">
            <a:off x="5165105" y="3287080"/>
            <a:ext cx="803563" cy="1188302"/>
          </a:xfrm>
          <a:prstGeom prst="downArrow">
            <a:avLst/>
          </a:prstGeom>
          <a:solidFill>
            <a:srgbClr val="E4A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6F2D99E1-5551-447D-B2C6-C4BC583B0865}"/>
              </a:ext>
            </a:extLst>
          </p:cNvPr>
          <p:cNvSpPr/>
          <p:nvPr/>
        </p:nvSpPr>
        <p:spPr>
          <a:xfrm rot="19688177">
            <a:off x="6276290" y="3299572"/>
            <a:ext cx="803563" cy="1188302"/>
          </a:xfrm>
          <a:prstGeom prst="downArrow">
            <a:avLst/>
          </a:prstGeom>
          <a:solidFill>
            <a:srgbClr val="E4A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ED6B96C-DFFE-4A9D-AC7A-5BEED9EB7DAA}"/>
              </a:ext>
            </a:extLst>
          </p:cNvPr>
          <p:cNvSpPr/>
          <p:nvPr/>
        </p:nvSpPr>
        <p:spPr>
          <a:xfrm>
            <a:off x="7063099" y="5856239"/>
            <a:ext cx="2201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밀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질적 공리주의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08586BE-D24F-45F3-BF3E-20EB2A304113}"/>
              </a:ext>
            </a:extLst>
          </p:cNvPr>
          <p:cNvSpPr/>
          <p:nvPr/>
        </p:nvSpPr>
        <p:spPr>
          <a:xfrm>
            <a:off x="3227803" y="5856239"/>
            <a:ext cx="2108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0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벤담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양적 공리주의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2" name="그림 21" descr="남자, 사람, 넥타이, 의류이(가) 표시된 사진&#10;&#10;자동 생성된 설명">
            <a:extLst>
              <a:ext uri="{FF2B5EF4-FFF2-40B4-BE49-F238E27FC236}">
                <a16:creationId xmlns:a16="http://schemas.microsoft.com/office/drawing/2014/main" id="{BCEF02D9-DD3A-4604-9B69-1D76CDDD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20" y="3946968"/>
            <a:ext cx="1463758" cy="180328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FB47ED8-3478-41EF-80E2-25845FE1FA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 r="1116" b="16759"/>
          <a:stretch/>
        </p:blipFill>
        <p:spPr>
          <a:xfrm>
            <a:off x="3453961" y="3870498"/>
            <a:ext cx="1656631" cy="19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F7CDC-1A07-4E84-829B-4F8057575B8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884CDF-B71A-4CE2-9A38-7962FCE4FDA1}"/>
              </a:ext>
            </a:extLst>
          </p:cNvPr>
          <p:cNvSpPr/>
          <p:nvPr/>
        </p:nvSpPr>
        <p:spPr>
          <a:xfrm>
            <a:off x="465221" y="359973"/>
            <a:ext cx="11261558" cy="6134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D00001-3747-4112-865B-5D035E814303}"/>
              </a:ext>
            </a:extLst>
          </p:cNvPr>
          <p:cNvSpPr/>
          <p:nvPr/>
        </p:nvSpPr>
        <p:spPr>
          <a:xfrm>
            <a:off x="3519431" y="4810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33.7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CD987A4-FC25-4CE8-9C06-2A57FEE2FF1D}"/>
              </a:ext>
            </a:extLst>
          </p:cNvPr>
          <p:cNvSpPr/>
          <p:nvPr/>
        </p:nvSpPr>
        <p:spPr>
          <a:xfrm>
            <a:off x="3519431" y="286923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0000800000000000000" pitchFamily="2" charset="-127"/>
                <a:ea typeface="KoPub바탕체 Bold" panose="00000800000000000000" pitchFamily="2" charset="-127"/>
              </a:rPr>
              <a:t>89</a:t>
            </a:r>
            <a:endParaRPr lang="ko-KR" altLang="en-US" sz="1400" dirty="0">
              <a:solidFill>
                <a:schemeClr val="bg1"/>
              </a:solidFill>
              <a:latin typeface="KoPub바탕체 Bold" panose="00000800000000000000" pitchFamily="2" charset="-127"/>
              <a:ea typeface="KoPub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6AF1-33DA-486A-9F85-CD7293D53DC9}"/>
              </a:ext>
            </a:extLst>
          </p:cNvPr>
          <p:cNvSpPr txBox="1"/>
          <p:nvPr/>
        </p:nvSpPr>
        <p:spPr>
          <a:xfrm>
            <a:off x="10634312" y="6171485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2/20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D6A17-5202-4A35-9BEF-EAB1163AE138}"/>
              </a:ext>
            </a:extLst>
          </p:cNvPr>
          <p:cNvSpPr txBox="1"/>
          <p:nvPr/>
        </p:nvSpPr>
        <p:spPr>
          <a:xfrm>
            <a:off x="10913420" y="6485988"/>
            <a:ext cx="813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11/24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DF40B3-AE74-4147-9674-B13F0C09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44240B04-9DD1-46DD-AB12-049B94D2C5BE}"/>
              </a:ext>
            </a:extLst>
          </p:cNvPr>
          <p:cNvSpPr/>
          <p:nvPr/>
        </p:nvSpPr>
        <p:spPr>
          <a:xfrm>
            <a:off x="616016" y="456874"/>
            <a:ext cx="2414362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 정리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6500DD44-B962-4AE3-B0FB-4CAD49EA3494}"/>
              </a:ext>
            </a:extLst>
          </p:cNvPr>
          <p:cNvSpPr/>
          <p:nvPr/>
        </p:nvSpPr>
        <p:spPr>
          <a:xfrm>
            <a:off x="3108320" y="457221"/>
            <a:ext cx="191154" cy="549296"/>
          </a:xfrm>
          <a:prstGeom prst="flowChartProcess">
            <a:avLst/>
          </a:prstGeom>
          <a:solidFill>
            <a:srgbClr val="C85C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597D16EE-32AD-48FF-855E-1C4921EE6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32495"/>
              </p:ext>
            </p:extLst>
          </p:nvPr>
        </p:nvGraphicFramePr>
        <p:xfrm>
          <a:off x="845125" y="1606839"/>
          <a:ext cx="10505562" cy="2131681"/>
        </p:xfrm>
        <a:graphic>
          <a:graphicData uri="http://schemas.openxmlformats.org/drawingml/2006/table">
            <a:tbl>
              <a:tblPr/>
              <a:tblGrid>
                <a:gridCol w="1271152">
                  <a:extLst>
                    <a:ext uri="{9D8B030D-6E8A-4147-A177-3AD203B41FA5}">
                      <a16:colId xmlns:a16="http://schemas.microsoft.com/office/drawing/2014/main" val="2267693526"/>
                    </a:ext>
                  </a:extLst>
                </a:gridCol>
                <a:gridCol w="9234410">
                  <a:extLst>
                    <a:ext uri="{9D8B030D-6E8A-4147-A177-3AD203B41FA5}">
                      <a16:colId xmlns:a16="http://schemas.microsoft.com/office/drawing/2014/main" val="4191706759"/>
                    </a:ext>
                  </a:extLst>
                </a:gridCol>
              </a:tblGrid>
              <a:tr h="11662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벤담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양적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행위의 선악은 그 행위의 결과에 의해 판단할 수 있다고 본다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모든 쾌락은 질적으로 동일하며 양적인 차이만 있다고 가정하고 쾌락을 계산한다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354857"/>
                  </a:ext>
                </a:extLst>
              </a:tr>
              <a:tr h="9421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밀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질적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쾌락의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양뿐만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아니라 질적인 차이도 고려해야 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342900" marR="0" lvl="0" indent="-3429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질적으로 서로 다른 두 가지의 쾌락을 모두 경험한 사람들이 선택하는 쾌락이 쾌락이다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776305"/>
                  </a:ext>
                </a:extLst>
              </a:tr>
            </a:tbl>
          </a:graphicData>
        </a:graphic>
      </p:graphicFrame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9EE31DB-7CAE-40D5-BBC6-8EBE29759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4066"/>
              </p:ext>
            </p:extLst>
          </p:nvPr>
        </p:nvGraphicFramePr>
        <p:xfrm>
          <a:off x="845124" y="4122264"/>
          <a:ext cx="10505562" cy="1774501"/>
        </p:xfrm>
        <a:graphic>
          <a:graphicData uri="http://schemas.openxmlformats.org/drawingml/2006/table">
            <a:tbl>
              <a:tblPr/>
              <a:tblGrid>
                <a:gridCol w="1085958">
                  <a:extLst>
                    <a:ext uri="{9D8B030D-6E8A-4147-A177-3AD203B41FA5}">
                      <a16:colId xmlns:a16="http://schemas.microsoft.com/office/drawing/2014/main" val="3818882817"/>
                    </a:ext>
                  </a:extLst>
                </a:gridCol>
                <a:gridCol w="9419604">
                  <a:extLst>
                    <a:ext uri="{9D8B030D-6E8A-4147-A177-3AD203B41FA5}">
                      <a16:colId xmlns:a16="http://schemas.microsoft.com/office/drawing/2014/main" val="3276940514"/>
                    </a:ext>
                  </a:extLst>
                </a:gridCol>
              </a:tblGrid>
              <a:tr h="7118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장점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근대 민주주의 성립에 기여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효율적 정책과 제도 확립에 적용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767553"/>
                  </a:ext>
                </a:extLst>
              </a:tr>
              <a:tr h="10627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단점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내면적 동기를 소홀히 여김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개인 또는 소수의 권익을 침해할 수 있음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유용성을 계산할 때 고려하는 범위에 들지 않는 존재에 대해 차별할 수 있음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3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57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1995</Words>
  <Application>Microsoft Office PowerPoint</Application>
  <PresentationFormat>와이드스크린</PresentationFormat>
  <Paragraphs>251</Paragraphs>
  <Slides>21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KoPub바탕체 Bold</vt:lpstr>
      <vt:lpstr>나눔바른고딕</vt:lpstr>
      <vt:lpstr>Wingdings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client1300@outlook.kr</dc:creator>
  <cp:lastModifiedBy>정혜숙</cp:lastModifiedBy>
  <cp:revision>169</cp:revision>
  <dcterms:created xsi:type="dcterms:W3CDTF">2018-12-20T01:09:06Z</dcterms:created>
  <dcterms:modified xsi:type="dcterms:W3CDTF">2019-11-05T07:13:42Z</dcterms:modified>
</cp:coreProperties>
</file>