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9"/>
  </p:notesMasterIdLst>
  <p:sldIdLst>
    <p:sldId id="257" r:id="rId2"/>
    <p:sldId id="261" r:id="rId3"/>
    <p:sldId id="273" r:id="rId4"/>
    <p:sldId id="275" r:id="rId5"/>
    <p:sldId id="277" r:id="rId6"/>
    <p:sldId id="280" r:id="rId7"/>
    <p:sldId id="282" r:id="rId8"/>
    <p:sldId id="289" r:id="rId9"/>
    <p:sldId id="291" r:id="rId10"/>
    <p:sldId id="293" r:id="rId11"/>
    <p:sldId id="295" r:id="rId12"/>
    <p:sldId id="297" r:id="rId13"/>
    <p:sldId id="285" r:id="rId14"/>
    <p:sldId id="286" r:id="rId15"/>
    <p:sldId id="299" r:id="rId16"/>
    <p:sldId id="321" r:id="rId17"/>
    <p:sldId id="312" r:id="rId18"/>
    <p:sldId id="313" r:id="rId19"/>
    <p:sldId id="322" r:id="rId20"/>
    <p:sldId id="314" r:id="rId21"/>
    <p:sldId id="315" r:id="rId22"/>
    <p:sldId id="316" r:id="rId23"/>
    <p:sldId id="319" r:id="rId24"/>
    <p:sldId id="317" r:id="rId25"/>
    <p:sldId id="320" r:id="rId26"/>
    <p:sldId id="318" r:id="rId27"/>
    <p:sldId id="260" r:id="rId28"/>
  </p:sldIdLst>
  <p:sldSz cx="9144000" cy="6858000" type="screen4x3"/>
  <p:notesSz cx="6858000" cy="9144000"/>
  <p:embeddedFontLst>
    <p:embeddedFont>
      <p:font typeface="맑은 고딕" panose="020B0503020000020004" pitchFamily="50" charset="-127"/>
      <p:regular r:id="rId3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나눔바른고딕" panose="020B0600000101010101" charset="-127"/>
      <p:regular r:id="rId38"/>
      <p:bold r:id="rId3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6DC2"/>
    <a:srgbClr val="599AD5"/>
    <a:srgbClr val="4D79C7"/>
    <a:srgbClr val="294983"/>
    <a:srgbClr val="79ADDD"/>
    <a:srgbClr val="FA9F1B"/>
    <a:srgbClr val="2C649F"/>
    <a:srgbClr val="204976"/>
    <a:srgbClr val="255487"/>
    <a:srgbClr val="00A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070" autoAdjust="0"/>
  </p:normalViewPr>
  <p:slideViewPr>
    <p:cSldViewPr snapToGrid="0">
      <p:cViewPr varScale="1">
        <p:scale>
          <a:sx n="78" d="100"/>
          <a:sy n="78" d="100"/>
        </p:scale>
        <p:origin x="120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53801-1B63-430D-8D14-AE94CC35BFFE}" type="datetimeFigureOut">
              <a:rPr lang="ko-KR" altLang="en-US" smtClean="0"/>
              <a:t>2016-11-28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1895A-B5E4-4143-89A0-3B7B47EBCB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6408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-</a:t>
            </a:r>
            <a:r>
              <a:rPr lang="ko-KR" altLang="en-US" dirty="0" smtClean="0"/>
              <a:t>파워포인트 테마를 밝은 이미지로 다 바꿈</a:t>
            </a:r>
            <a:endParaRPr lang="en-US" altLang="ko-KR" dirty="0" smtClean="0"/>
          </a:p>
          <a:p>
            <a:r>
              <a:rPr lang="en-US" altLang="ko-KR" dirty="0" smtClean="0"/>
              <a:t>-</a:t>
            </a:r>
            <a:r>
              <a:rPr lang="ko-KR" altLang="en-US" dirty="0" smtClean="0"/>
              <a:t>학생들이 지루해하지 않도록 애니메이션과 효과를 추가함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1895A-B5E4-4143-89A0-3B7B47EBCBF2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1850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사회화의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기관을 분류 기준에 따라 제시함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1895A-B5E4-4143-89A0-3B7B47EBCBF2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5302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-</a:t>
            </a:r>
            <a:r>
              <a:rPr lang="ko-KR" altLang="en-US" dirty="0" smtClean="0"/>
              <a:t>사회화 종류 제시</a:t>
            </a:r>
            <a:endParaRPr lang="en-US" altLang="ko-KR" dirty="0" smtClean="0"/>
          </a:p>
          <a:p>
            <a:r>
              <a:rPr lang="en-US" altLang="ko-KR" dirty="0" smtClean="0"/>
              <a:t>-</a:t>
            </a:r>
            <a:r>
              <a:rPr lang="ko-KR" altLang="en-US" dirty="0" smtClean="0"/>
              <a:t>사진을 통해 일상 생활에서의 예시를 듦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1895A-B5E4-4143-89A0-3B7B47EBCBF2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1507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-</a:t>
            </a:r>
            <a:r>
              <a:rPr lang="ko-KR" altLang="en-US" dirty="0" smtClean="0"/>
              <a:t>헷갈릴 수 있는 질문과 그에 대한 답을 제시해 학생들이 시험 문제에 잘 대비할 수 있게 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개념에 대한 이해도를 높일 수 있게 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1895A-B5E4-4143-89A0-3B7B47EBCBF2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2740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-</a:t>
            </a:r>
            <a:r>
              <a:rPr lang="ko-KR" altLang="en-US" dirty="0" smtClean="0"/>
              <a:t>지루할 수 있는 일탈 이론을 시각적으로 제시함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1895A-B5E4-4143-89A0-3B7B47EBCBF2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8482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-</a:t>
            </a:r>
            <a:r>
              <a:rPr lang="ko-KR" altLang="en-US" dirty="0" smtClean="0"/>
              <a:t>헷갈릴 수 있는 사례를 제시하여 학생들이 일탈 이론과 그 예시를 올바르게 짝지어볼 수 있게 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1895A-B5E4-4143-89A0-3B7B47EBCBF2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8038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-</a:t>
            </a:r>
            <a:r>
              <a:rPr lang="ko-KR" altLang="en-US" dirty="0" smtClean="0"/>
              <a:t>학습 목표를 다시 강조해 이번 수업 시간에 이를 달성하였음을 보여줌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1895A-B5E4-4143-89A0-3B7B47EBCBF2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150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1895A-B5E4-4143-89A0-3B7B47EBCBF2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9355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-</a:t>
            </a:r>
            <a:r>
              <a:rPr lang="ko-KR" altLang="en-US" dirty="0" smtClean="0"/>
              <a:t>이전 학습 상기</a:t>
            </a:r>
            <a:endParaRPr lang="en-US" altLang="ko-KR" dirty="0" smtClean="0"/>
          </a:p>
          <a:p>
            <a:r>
              <a:rPr lang="en-US" altLang="ko-KR" dirty="0" smtClean="0"/>
              <a:t>-</a:t>
            </a:r>
            <a:r>
              <a:rPr lang="ko-KR" altLang="en-US" dirty="0" smtClean="0"/>
              <a:t>사진을 통해 흥미 유발</a:t>
            </a:r>
            <a:endParaRPr lang="en-US" altLang="ko-KR" dirty="0" smtClean="0"/>
          </a:p>
          <a:p>
            <a:r>
              <a:rPr lang="en-US" altLang="ko-KR" dirty="0" smtClean="0"/>
              <a:t>-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지난 번 배웠던 개인과 사회의 관계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사회실재론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사회명목론에 대해 기억나는 사람은 말해보라고 함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학생이 대답하면 그에 맞춰 부가설명을 해서 보완해주고 넘어감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1895A-B5E4-4143-89A0-3B7B47EBCBF2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5641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-</a:t>
            </a:r>
            <a:r>
              <a:rPr lang="ko-KR" altLang="en-US" dirty="0" smtClean="0"/>
              <a:t>지난 번 배운 사회실재론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사회 명목론에 대해 간단하게 복습하고 넘어감</a:t>
            </a:r>
            <a:endParaRPr lang="en-US" altLang="ko-KR" dirty="0" smtClean="0"/>
          </a:p>
          <a:p>
            <a:r>
              <a:rPr lang="en-US" altLang="ko-KR" dirty="0" smtClean="0"/>
              <a:t>-</a:t>
            </a:r>
            <a:r>
              <a:rPr lang="ko-KR" altLang="en-US" dirty="0" smtClean="0"/>
              <a:t>애니메이션을 통해 특징을 하나씩</a:t>
            </a:r>
            <a:r>
              <a:rPr lang="ko-KR" altLang="en-US" baseline="0" dirty="0" smtClean="0"/>
              <a:t> 제시해 학생들이 집중하기 쉽게 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1895A-B5E4-4143-89A0-3B7B47EBCBF2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5000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-</a:t>
            </a:r>
            <a:r>
              <a:rPr lang="ko-KR" altLang="en-US" dirty="0" smtClean="0"/>
              <a:t>사진을 통해 오늘 배운 개념인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일탈</a:t>
            </a:r>
            <a:r>
              <a:rPr lang="en-US" altLang="ko-KR" dirty="0" smtClean="0"/>
              <a:t>＇</a:t>
            </a:r>
            <a:r>
              <a:rPr lang="ko-KR" altLang="en-US" dirty="0" smtClean="0"/>
              <a:t>에 대한 주의 환기</a:t>
            </a:r>
            <a:endParaRPr lang="en-US" altLang="ko-KR" dirty="0" smtClean="0"/>
          </a:p>
          <a:p>
            <a:r>
              <a:rPr lang="en-US" altLang="ko-KR" dirty="0" smtClean="0"/>
              <a:t>-</a:t>
            </a:r>
            <a:r>
              <a:rPr lang="ko-KR" altLang="en-US" dirty="0" smtClean="0"/>
              <a:t>헷갈리는 개념을 제시해 학생들의 흥미 유발</a:t>
            </a:r>
            <a:endParaRPr lang="en-US" altLang="ko-KR" dirty="0" smtClean="0"/>
          </a:p>
          <a:p>
            <a:r>
              <a:rPr lang="en-US" altLang="ko-KR" dirty="0" smtClean="0"/>
              <a:t>-</a:t>
            </a:r>
            <a:r>
              <a:rPr lang="ko-KR" altLang="en-US" dirty="0" smtClean="0"/>
              <a:t>배경 색이 흰색인 그림들로 통일함</a:t>
            </a:r>
            <a:endParaRPr lang="en-US" altLang="ko-KR" dirty="0" smtClean="0"/>
          </a:p>
          <a:p>
            <a:pPr latinLnBrk="1"/>
            <a:r>
              <a:rPr lang="en-US" altLang="ko-KR" dirty="0" smtClean="0"/>
              <a:t>-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앞서 제시한 새치기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지각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절도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폭력이 왜 일탈처럼 느껴지는지에 대한 교사의 의견 제시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네 행위 간의 차이점에 대해서도 설명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일탈에 해당하는데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일탈에 대해서도 배울 것이고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전에 사회화와 사회 구조에 대해 배우고 넘어갈 것임을 알려줌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1895A-B5E4-4143-89A0-3B7B47EBCBF2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3253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-</a:t>
            </a:r>
            <a:r>
              <a:rPr lang="ko-KR" altLang="en-US" dirty="0" smtClean="0"/>
              <a:t>학습 목표 순차적 제시</a:t>
            </a:r>
            <a:endParaRPr lang="en-US" altLang="ko-KR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사회화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사회구조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일탈 행동에 대한 학습 목표를 제시함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1895A-B5E4-4143-89A0-3B7B47EBCBF2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7356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-</a:t>
            </a:r>
            <a:r>
              <a:rPr lang="ko-KR" altLang="en-US" dirty="0" err="1" smtClean="0"/>
              <a:t>이모티콘을</a:t>
            </a:r>
            <a:r>
              <a:rPr lang="ko-KR" altLang="en-US" dirty="0" smtClean="0"/>
              <a:t> 통한 시각화로 파워포인트가 심심하지 않게 함</a:t>
            </a:r>
            <a:endParaRPr lang="en-US" altLang="ko-KR" dirty="0" smtClean="0"/>
          </a:p>
          <a:p>
            <a:pPr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주변에서 사회화를 경험해본 사례를 물어보고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사회화란 무엇이라고 생각하는지 물어봄</a:t>
            </a:r>
          </a:p>
          <a:p>
            <a:r>
              <a:rPr lang="en-US" altLang="ko-KR" dirty="0" smtClean="0"/>
              <a:t>-</a:t>
            </a:r>
            <a:r>
              <a:rPr lang="ko-KR" altLang="en-US" dirty="0" smtClean="0"/>
              <a:t>사회화의 의미 제시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1895A-B5E4-4143-89A0-3B7B47EBCBF2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3948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사회화의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특징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제시함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1895A-B5E4-4143-89A0-3B7B47EBCBF2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0334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사회화의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기능을 제시함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개인적 차원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사회적 차원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1895A-B5E4-4143-89A0-3B7B47EBCBF2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8847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사회화의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기관을 분류 기준에 따라 제시함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1895A-B5E4-4143-89A0-3B7B47EBCBF2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0720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D9F8-D65D-4BA4-B2C2-F0EEF141F911}" type="datetimeFigureOut">
              <a:rPr lang="ko-KR" altLang="en-US" smtClean="0"/>
              <a:t>2016-11-28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1E5-11CB-43AD-BB9A-E9683741EE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9509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세로 텍스트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749" y="-5264"/>
            <a:ext cx="7334732" cy="780768"/>
          </a:xfrm>
        </p:spPr>
        <p:txBody>
          <a:bodyPr>
            <a:normAutofit/>
          </a:bodyPr>
          <a:lstStyle>
            <a:lvl1pPr>
              <a:defRPr lang="en-US" sz="3200" b="1" kern="12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535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D9F8-D65D-4BA4-B2C2-F0EEF141F911}" type="datetimeFigureOut">
              <a:rPr lang="ko-KR" altLang="en-US" smtClean="0"/>
              <a:t>2016-11-28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1E5-11CB-43AD-BB9A-E9683741EE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970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D9F8-D65D-4BA4-B2C2-F0EEF141F911}" type="datetimeFigureOut">
              <a:rPr lang="ko-KR" altLang="en-US" smtClean="0"/>
              <a:t>2016-11-28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1E5-11CB-43AD-BB9A-E9683741EE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92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137862"/>
            <a:ext cx="7886700" cy="895640"/>
          </a:xfrm>
        </p:spPr>
        <p:txBody>
          <a:bodyPr anchor="b">
            <a:normAutofit/>
          </a:bodyPr>
          <a:lstStyle>
            <a:lvl1pPr marL="0" algn="ctr" defTabSz="914400" rtl="0" eaLnBrk="1" latinLnBrk="1" hangingPunct="1">
              <a:defRPr lang="en-US" sz="4400" kern="12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33502"/>
            <a:ext cx="7886700" cy="490536"/>
          </a:xfrm>
        </p:spPr>
        <p:txBody>
          <a:bodyPr>
            <a:normAutofit/>
          </a:bodyPr>
          <a:lstStyle>
            <a:lvl1pPr marL="0" indent="0" algn="ctr" defTabSz="914400" rtl="0" eaLnBrk="1" latinLnBrk="1" hangingPunct="1">
              <a:buNone/>
              <a:defRPr lang="ko-KR" altLang="en-US" sz="2400" kern="1200" spc="-12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D9F8-D65D-4BA4-B2C2-F0EEF141F911}" type="datetimeFigureOut">
              <a:rPr lang="ko-KR" altLang="en-US" smtClean="0"/>
              <a:t>2016-11-28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1E5-11CB-43AD-BB9A-E9683741EE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439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D9F8-D65D-4BA4-B2C2-F0EEF141F911}" type="datetimeFigureOut">
              <a:rPr lang="ko-KR" altLang="en-US" smtClean="0"/>
              <a:t>2016-11-28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1E5-11CB-43AD-BB9A-E9683741EE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8341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D9F8-D65D-4BA4-B2C2-F0EEF141F911}" type="datetimeFigureOut">
              <a:rPr lang="ko-KR" altLang="en-US" smtClean="0"/>
              <a:t>2016-11-28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1E5-11CB-43AD-BB9A-E9683741EE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D9F8-D65D-4BA4-B2C2-F0EEF141F911}" type="datetimeFigureOut">
              <a:rPr lang="ko-KR" altLang="en-US" smtClean="0"/>
              <a:t>2016-11-28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1E5-11CB-43AD-BB9A-E9683741EE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3971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D9F8-D65D-4BA4-B2C2-F0EEF141F911}" type="datetimeFigureOut">
              <a:rPr lang="ko-KR" altLang="en-US" smtClean="0"/>
              <a:t>2016-11-28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1E5-11CB-43AD-BB9A-E9683741EE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7071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D9F8-D65D-4BA4-B2C2-F0EEF141F911}" type="datetimeFigureOut">
              <a:rPr lang="ko-KR" altLang="en-US" smtClean="0"/>
              <a:t>2016-11-28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1E5-11CB-43AD-BB9A-E9683741EE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6192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D9F8-D65D-4BA4-B2C2-F0EEF141F911}" type="datetimeFigureOut">
              <a:rPr lang="ko-KR" altLang="en-US" smtClean="0"/>
              <a:t>2016-11-28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1E5-11CB-43AD-BB9A-E9683741EE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879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0D9F8-D65D-4BA4-B2C2-F0EEF141F911}" type="datetimeFigureOut">
              <a:rPr lang="ko-KR" altLang="en-US" smtClean="0"/>
              <a:t>2016-11-28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2F1E5-11CB-43AD-BB9A-E9683741EE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428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rative.com/" TargetMode="Externa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rative.com/" TargetMode="Externa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rative.com/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인간과 사회</a:t>
            </a:r>
            <a:endParaRPr lang="ko-KR" altLang="en-US" b="1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ko-KR" altLang="en-US" sz="1600" dirty="0" smtClean="0"/>
              <a:t>사회문화</a:t>
            </a:r>
            <a:endParaRPr lang="en-US" altLang="ko-KR" sz="1600" dirty="0" smtClean="0"/>
          </a:p>
          <a:p>
            <a:r>
              <a:rPr lang="ko-KR" altLang="en-US" sz="1600" dirty="0" smtClean="0"/>
              <a:t>정민영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53604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Ⅰ. </a:t>
            </a: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인간의 사회화</a:t>
            </a:r>
            <a:endParaRPr lang="ko-KR" altLang="en-US" sz="2000" spc="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527" y="1736502"/>
            <a:ext cx="2221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사회화 기관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액자 2"/>
          <p:cNvSpPr/>
          <p:nvPr/>
        </p:nvSpPr>
        <p:spPr>
          <a:xfrm>
            <a:off x="702527" y="1616927"/>
            <a:ext cx="2308302" cy="639260"/>
          </a:xfrm>
          <a:prstGeom prst="frame">
            <a:avLst>
              <a:gd name="adj1" fmla="val 377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1905757" y="3247831"/>
            <a:ext cx="1760649" cy="1769053"/>
            <a:chOff x="3402269" y="2659629"/>
            <a:chExt cx="1760649" cy="1769053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2" name="타원 11"/>
            <p:cNvSpPr/>
            <p:nvPr/>
          </p:nvSpPr>
          <p:spPr>
            <a:xfrm>
              <a:off x="3402269" y="2659629"/>
              <a:ext cx="1760649" cy="17690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19909" y="3260843"/>
              <a:ext cx="152536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공식적 </a:t>
              </a:r>
              <a:endPara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/>
              <a:r>
                <a:rPr lang="ko-KR" altLang="en-US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사회화 </a:t>
              </a:r>
              <a:r>
                <a:rPr lang="ko-KR" altLang="en-US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기관 </a:t>
              </a:r>
              <a:endPara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19" name="타원 18"/>
          <p:cNvSpPr/>
          <p:nvPr/>
        </p:nvSpPr>
        <p:spPr>
          <a:xfrm>
            <a:off x="5269709" y="3247831"/>
            <a:ext cx="1760649" cy="176905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87349" y="3849045"/>
            <a:ext cx="152536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비공식적</a:t>
            </a:r>
            <a:endParaRPr lang="en-US" altLang="ko-KR" dirty="0" smtClean="0">
              <a:ln>
                <a:solidFill>
                  <a:schemeClr val="bg1">
                    <a:alpha val="0"/>
                  </a:schemeClr>
                </a:solidFill>
              </a:ln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사회화 기관</a:t>
            </a:r>
            <a:endParaRPr lang="en-US" altLang="ko-KR" dirty="0">
              <a:ln>
                <a:solidFill>
                  <a:schemeClr val="bg1">
                    <a:alpha val="0"/>
                  </a:schemeClr>
                </a:solidFill>
              </a:ln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8146" y="2341756"/>
            <a:ext cx="3713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설립 목적에 따라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29992" y="5431904"/>
            <a:ext cx="2685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dirty="0" smtClean="0"/>
              <a:t>설립 </a:t>
            </a:r>
            <a:r>
              <a:rPr lang="ko-KR" altLang="ko-KR" dirty="0"/>
              <a:t>목적이 사회화를 통한 </a:t>
            </a:r>
            <a:r>
              <a:rPr lang="ko-KR" altLang="ko-KR" dirty="0" smtClean="0"/>
              <a:t>교육</a:t>
            </a: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dirty="0" smtClean="0"/>
              <a:t>학교</a:t>
            </a:r>
            <a:r>
              <a:rPr lang="en-US" altLang="ko-KR" dirty="0"/>
              <a:t>, </a:t>
            </a:r>
            <a:r>
              <a:rPr lang="ko-KR" altLang="ko-KR" dirty="0" smtClean="0"/>
              <a:t>직업훈련소</a:t>
            </a:r>
            <a:endParaRPr lang="ko-KR" altLang="ko-KR" dirty="0"/>
          </a:p>
        </p:txBody>
      </p:sp>
      <p:sp>
        <p:nvSpPr>
          <p:cNvPr id="16" name="TextBox 15"/>
          <p:cNvSpPr txBox="1"/>
          <p:nvPr/>
        </p:nvSpPr>
        <p:spPr>
          <a:xfrm>
            <a:off x="4714662" y="5366677"/>
            <a:ext cx="3441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dirty="0" smtClean="0"/>
              <a:t>설립 </a:t>
            </a:r>
            <a:r>
              <a:rPr lang="ko-KR" altLang="ko-KR" dirty="0"/>
              <a:t>목적이 사회화가 </a:t>
            </a:r>
            <a:r>
              <a:rPr lang="ko-KR" altLang="ko-KR" dirty="0" smtClean="0"/>
              <a:t>아님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dirty="0" smtClean="0"/>
              <a:t>본연의 </a:t>
            </a:r>
            <a:r>
              <a:rPr lang="ko-KR" altLang="ko-KR" dirty="0"/>
              <a:t>목적이 </a:t>
            </a:r>
            <a:r>
              <a:rPr lang="ko-KR" altLang="ko-KR" dirty="0" smtClean="0"/>
              <a:t>있음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dirty="0" smtClean="0"/>
              <a:t>가족</a:t>
            </a:r>
            <a:r>
              <a:rPr lang="en-US" altLang="ko-KR" dirty="0"/>
              <a:t>, </a:t>
            </a:r>
            <a:r>
              <a:rPr lang="ko-KR" altLang="ko-KR" dirty="0"/>
              <a:t>회사</a:t>
            </a:r>
            <a:r>
              <a:rPr lang="en-US" altLang="ko-KR" dirty="0"/>
              <a:t>, </a:t>
            </a:r>
            <a:r>
              <a:rPr lang="ko-KR" altLang="ko-KR" dirty="0"/>
              <a:t>대중매체</a:t>
            </a:r>
          </a:p>
        </p:txBody>
      </p:sp>
    </p:spTree>
    <p:extLst>
      <p:ext uri="{BB962C8B-B14F-4D97-AF65-F5344CB8AC3E}">
        <p14:creationId xmlns:p14="http://schemas.microsoft.com/office/powerpoint/2010/main" val="105364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3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Ⅰ. </a:t>
            </a: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인간의 사회화</a:t>
            </a:r>
            <a:endParaRPr lang="ko-KR" altLang="en-US" sz="2000" spc="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527" y="1736502"/>
            <a:ext cx="2221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사회화의 종류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액자 2"/>
          <p:cNvSpPr/>
          <p:nvPr/>
        </p:nvSpPr>
        <p:spPr>
          <a:xfrm>
            <a:off x="702527" y="1616927"/>
            <a:ext cx="2308302" cy="639260"/>
          </a:xfrm>
          <a:prstGeom prst="frame">
            <a:avLst>
              <a:gd name="adj1" fmla="val 377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4048" y="4689037"/>
            <a:ext cx="24744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▲</a:t>
            </a:r>
            <a:r>
              <a:rPr lang="ko-KR" altLang="ko-KR" dirty="0" err="1" smtClean="0"/>
              <a:t>재사회화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ko-KR" dirty="0" smtClean="0"/>
              <a:t>사회변동</a:t>
            </a:r>
            <a:r>
              <a:rPr lang="en-US" altLang="ko-KR" dirty="0"/>
              <a:t>/</a:t>
            </a:r>
            <a:r>
              <a:rPr lang="ko-KR" altLang="ko-KR" dirty="0"/>
              <a:t>지위변화에 따라 새로운 사회화의 내용을 학습하는 것</a:t>
            </a:r>
            <a:r>
              <a:rPr lang="en-US" altLang="ko-KR" dirty="0" smtClean="0"/>
              <a:t>.</a:t>
            </a:r>
            <a:endParaRPr lang="ko-KR" altLang="ko-KR" dirty="0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8" y="2777543"/>
            <a:ext cx="2561604" cy="1712005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759252"/>
            <a:ext cx="2619375" cy="1743075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435" y="2746844"/>
            <a:ext cx="2651365" cy="175548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205753" y="4689037"/>
            <a:ext cx="27595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</a:rPr>
              <a:t>▲ </a:t>
            </a:r>
            <a:r>
              <a:rPr lang="ko-KR" altLang="ko-KR" dirty="0" smtClean="0"/>
              <a:t>예기사회화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ko-KR" dirty="0" smtClean="0"/>
              <a:t>미리 </a:t>
            </a:r>
            <a:r>
              <a:rPr lang="ko-KR" altLang="ko-KR" dirty="0"/>
              <a:t>속하게 될 집단에서 필요한 내용을 미리 학습하는 </a:t>
            </a:r>
            <a:r>
              <a:rPr lang="ko-KR" altLang="ko-KR" dirty="0" smtClean="0"/>
              <a:t>것</a:t>
            </a:r>
            <a:endParaRPr lang="ko-KR" altLang="ko-KR" dirty="0"/>
          </a:p>
        </p:txBody>
      </p:sp>
      <p:sp>
        <p:nvSpPr>
          <p:cNvPr id="24" name="TextBox 23"/>
          <p:cNvSpPr txBox="1"/>
          <p:nvPr/>
        </p:nvSpPr>
        <p:spPr>
          <a:xfrm>
            <a:off x="6122618" y="4647372"/>
            <a:ext cx="25641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</a:rPr>
              <a:t>▲ </a:t>
            </a:r>
            <a:r>
              <a:rPr lang="ko-KR" altLang="ko-KR" dirty="0" err="1" smtClean="0"/>
              <a:t>탈사회화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ko-KR" dirty="0" smtClean="0"/>
              <a:t>새로운 </a:t>
            </a:r>
            <a:r>
              <a:rPr lang="ko-KR" altLang="ko-KR" dirty="0"/>
              <a:t>환경에 적응하기 위해 기존의 사회화 내용을 </a:t>
            </a:r>
            <a:r>
              <a:rPr lang="ko-KR" altLang="ko-KR" dirty="0" smtClean="0"/>
              <a:t>버리는</a:t>
            </a: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15374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Ⅰ. </a:t>
            </a: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인간의 사회화</a:t>
            </a:r>
            <a:endParaRPr lang="ko-KR" altLang="en-US" sz="2000" spc="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527" y="1736502"/>
            <a:ext cx="1148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예제 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96749" y="2851694"/>
            <a:ext cx="66077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 smtClean="0">
                <a:hlinkClick r:id="rId2"/>
              </a:rPr>
              <a:t>www.socrative.com</a:t>
            </a:r>
            <a:endParaRPr lang="en-US" altLang="ko-KR" sz="5400" dirty="0" smtClean="0"/>
          </a:p>
          <a:p>
            <a:endParaRPr lang="en-US" altLang="ko-KR" sz="5400" dirty="0"/>
          </a:p>
          <a:p>
            <a:r>
              <a:rPr lang="en-US" altLang="ko-KR" sz="5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▶▶</a:t>
            </a:r>
            <a:r>
              <a:rPr lang="en-US" altLang="ko-KR" sz="5400" dirty="0" smtClean="0"/>
              <a:t>jung9956</a:t>
            </a:r>
            <a:endParaRPr lang="ko-KR" altLang="ko-KR" sz="5400" dirty="0"/>
          </a:p>
        </p:txBody>
      </p:sp>
      <p:sp>
        <p:nvSpPr>
          <p:cNvPr id="26" name="액자 25"/>
          <p:cNvSpPr/>
          <p:nvPr/>
        </p:nvSpPr>
        <p:spPr>
          <a:xfrm>
            <a:off x="702527" y="1616927"/>
            <a:ext cx="1193180" cy="639260"/>
          </a:xfrm>
          <a:prstGeom prst="frame">
            <a:avLst>
              <a:gd name="adj1" fmla="val 377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4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그룹 148"/>
          <p:cNvGrpSpPr/>
          <p:nvPr/>
        </p:nvGrpSpPr>
        <p:grpSpPr>
          <a:xfrm>
            <a:off x="-1" y="5984710"/>
            <a:ext cx="9144000" cy="122400"/>
            <a:chOff x="0" y="5303421"/>
            <a:chExt cx="9144000" cy="122400"/>
          </a:xfrm>
        </p:grpSpPr>
        <p:sp>
          <p:nvSpPr>
            <p:cNvPr id="45" name="직사각형 44"/>
            <p:cNvSpPr/>
            <p:nvPr/>
          </p:nvSpPr>
          <p:spPr>
            <a:xfrm>
              <a:off x="0" y="5303421"/>
              <a:ext cx="9144000" cy="1224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7" name="직선 연결선 46"/>
            <p:cNvCxnSpPr/>
            <p:nvPr/>
          </p:nvCxnSpPr>
          <p:spPr>
            <a:xfrm>
              <a:off x="685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/>
            <p:cNvCxnSpPr/>
            <p:nvPr/>
          </p:nvCxnSpPr>
          <p:spPr>
            <a:xfrm>
              <a:off x="1651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50"/>
            <p:cNvCxnSpPr/>
            <p:nvPr/>
          </p:nvCxnSpPr>
          <p:spPr>
            <a:xfrm>
              <a:off x="2616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/>
            <p:cNvCxnSpPr/>
            <p:nvPr/>
          </p:nvCxnSpPr>
          <p:spPr>
            <a:xfrm>
              <a:off x="3581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/>
            <p:cNvCxnSpPr/>
            <p:nvPr/>
          </p:nvCxnSpPr>
          <p:spPr>
            <a:xfrm>
              <a:off x="4546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/>
            <p:cNvCxnSpPr/>
            <p:nvPr/>
          </p:nvCxnSpPr>
          <p:spPr>
            <a:xfrm>
              <a:off x="5511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/>
            <p:nvPr/>
          </p:nvCxnSpPr>
          <p:spPr>
            <a:xfrm>
              <a:off x="6477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연결선 55"/>
            <p:cNvCxnSpPr/>
            <p:nvPr/>
          </p:nvCxnSpPr>
          <p:spPr>
            <a:xfrm>
              <a:off x="7442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/>
            <p:cNvCxnSpPr/>
            <p:nvPr/>
          </p:nvCxnSpPr>
          <p:spPr>
            <a:xfrm>
              <a:off x="8407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연결선 57"/>
            <p:cNvCxnSpPr/>
            <p:nvPr/>
          </p:nvCxnSpPr>
          <p:spPr>
            <a:xfrm>
              <a:off x="9372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연결선 58"/>
            <p:cNvCxnSpPr/>
            <p:nvPr/>
          </p:nvCxnSpPr>
          <p:spPr>
            <a:xfrm>
              <a:off x="10337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/>
            <p:cNvCxnSpPr/>
            <p:nvPr/>
          </p:nvCxnSpPr>
          <p:spPr>
            <a:xfrm>
              <a:off x="11303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연결선 60"/>
            <p:cNvCxnSpPr/>
            <p:nvPr/>
          </p:nvCxnSpPr>
          <p:spPr>
            <a:xfrm>
              <a:off x="12268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/>
            <p:cNvCxnSpPr/>
            <p:nvPr/>
          </p:nvCxnSpPr>
          <p:spPr>
            <a:xfrm>
              <a:off x="13233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/>
            <p:cNvCxnSpPr/>
            <p:nvPr/>
          </p:nvCxnSpPr>
          <p:spPr>
            <a:xfrm>
              <a:off x="14198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/>
            <p:cNvCxnSpPr/>
            <p:nvPr/>
          </p:nvCxnSpPr>
          <p:spPr>
            <a:xfrm>
              <a:off x="15163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연결선 64"/>
            <p:cNvCxnSpPr/>
            <p:nvPr/>
          </p:nvCxnSpPr>
          <p:spPr>
            <a:xfrm>
              <a:off x="16129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연결선 65"/>
            <p:cNvCxnSpPr/>
            <p:nvPr/>
          </p:nvCxnSpPr>
          <p:spPr>
            <a:xfrm>
              <a:off x="17094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연결선 66"/>
            <p:cNvCxnSpPr/>
            <p:nvPr/>
          </p:nvCxnSpPr>
          <p:spPr>
            <a:xfrm>
              <a:off x="18059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연결선 67"/>
            <p:cNvCxnSpPr/>
            <p:nvPr/>
          </p:nvCxnSpPr>
          <p:spPr>
            <a:xfrm>
              <a:off x="19024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연결선 68"/>
            <p:cNvCxnSpPr/>
            <p:nvPr/>
          </p:nvCxnSpPr>
          <p:spPr>
            <a:xfrm>
              <a:off x="19989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연결선 69"/>
            <p:cNvCxnSpPr/>
            <p:nvPr/>
          </p:nvCxnSpPr>
          <p:spPr>
            <a:xfrm>
              <a:off x="20955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/>
            <p:cNvCxnSpPr/>
            <p:nvPr/>
          </p:nvCxnSpPr>
          <p:spPr>
            <a:xfrm>
              <a:off x="21920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연결선 71"/>
            <p:cNvCxnSpPr/>
            <p:nvPr/>
          </p:nvCxnSpPr>
          <p:spPr>
            <a:xfrm>
              <a:off x="22885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>
              <a:off x="23850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>
              <a:off x="24815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>
              <a:off x="25781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연결선 75"/>
            <p:cNvCxnSpPr/>
            <p:nvPr/>
          </p:nvCxnSpPr>
          <p:spPr>
            <a:xfrm>
              <a:off x="26746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/>
            <p:cNvCxnSpPr/>
            <p:nvPr/>
          </p:nvCxnSpPr>
          <p:spPr>
            <a:xfrm>
              <a:off x="27711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연결선 77"/>
            <p:cNvCxnSpPr/>
            <p:nvPr/>
          </p:nvCxnSpPr>
          <p:spPr>
            <a:xfrm>
              <a:off x="28676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직선 연결선 78"/>
            <p:cNvCxnSpPr/>
            <p:nvPr/>
          </p:nvCxnSpPr>
          <p:spPr>
            <a:xfrm>
              <a:off x="29641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연결선 79"/>
            <p:cNvCxnSpPr/>
            <p:nvPr/>
          </p:nvCxnSpPr>
          <p:spPr>
            <a:xfrm>
              <a:off x="30607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직선 연결선 80"/>
            <p:cNvCxnSpPr/>
            <p:nvPr/>
          </p:nvCxnSpPr>
          <p:spPr>
            <a:xfrm>
              <a:off x="31572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직선 연결선 81"/>
            <p:cNvCxnSpPr/>
            <p:nvPr/>
          </p:nvCxnSpPr>
          <p:spPr>
            <a:xfrm>
              <a:off x="32537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직선 연결선 82"/>
            <p:cNvCxnSpPr/>
            <p:nvPr/>
          </p:nvCxnSpPr>
          <p:spPr>
            <a:xfrm>
              <a:off x="33502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83"/>
            <p:cNvCxnSpPr/>
            <p:nvPr/>
          </p:nvCxnSpPr>
          <p:spPr>
            <a:xfrm>
              <a:off x="34467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/>
            <p:nvPr/>
          </p:nvCxnSpPr>
          <p:spPr>
            <a:xfrm>
              <a:off x="35433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/>
            <p:nvPr/>
          </p:nvCxnSpPr>
          <p:spPr>
            <a:xfrm>
              <a:off x="36398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직선 연결선 86"/>
            <p:cNvCxnSpPr/>
            <p:nvPr/>
          </p:nvCxnSpPr>
          <p:spPr>
            <a:xfrm>
              <a:off x="37363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직선 연결선 87"/>
            <p:cNvCxnSpPr/>
            <p:nvPr/>
          </p:nvCxnSpPr>
          <p:spPr>
            <a:xfrm>
              <a:off x="38328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직선 연결선 88"/>
            <p:cNvCxnSpPr/>
            <p:nvPr/>
          </p:nvCxnSpPr>
          <p:spPr>
            <a:xfrm>
              <a:off x="39293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직선 연결선 89"/>
            <p:cNvCxnSpPr/>
            <p:nvPr/>
          </p:nvCxnSpPr>
          <p:spPr>
            <a:xfrm>
              <a:off x="40259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직선 연결선 90"/>
            <p:cNvCxnSpPr/>
            <p:nvPr/>
          </p:nvCxnSpPr>
          <p:spPr>
            <a:xfrm>
              <a:off x="41224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직선 연결선 91"/>
            <p:cNvCxnSpPr/>
            <p:nvPr/>
          </p:nvCxnSpPr>
          <p:spPr>
            <a:xfrm>
              <a:off x="42189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직선 연결선 92"/>
            <p:cNvCxnSpPr/>
            <p:nvPr/>
          </p:nvCxnSpPr>
          <p:spPr>
            <a:xfrm>
              <a:off x="43154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직선 연결선 93"/>
            <p:cNvCxnSpPr/>
            <p:nvPr/>
          </p:nvCxnSpPr>
          <p:spPr>
            <a:xfrm>
              <a:off x="44119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직선 연결선 94"/>
            <p:cNvCxnSpPr/>
            <p:nvPr/>
          </p:nvCxnSpPr>
          <p:spPr>
            <a:xfrm>
              <a:off x="45085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직선 연결선 95"/>
            <p:cNvCxnSpPr/>
            <p:nvPr/>
          </p:nvCxnSpPr>
          <p:spPr>
            <a:xfrm>
              <a:off x="46050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직선 연결선 96"/>
            <p:cNvCxnSpPr/>
            <p:nvPr/>
          </p:nvCxnSpPr>
          <p:spPr>
            <a:xfrm>
              <a:off x="47015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직선 연결선 97"/>
            <p:cNvCxnSpPr/>
            <p:nvPr/>
          </p:nvCxnSpPr>
          <p:spPr>
            <a:xfrm>
              <a:off x="47980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직선 연결선 98"/>
            <p:cNvCxnSpPr/>
            <p:nvPr/>
          </p:nvCxnSpPr>
          <p:spPr>
            <a:xfrm>
              <a:off x="48945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직선 연결선 99"/>
            <p:cNvCxnSpPr/>
            <p:nvPr/>
          </p:nvCxnSpPr>
          <p:spPr>
            <a:xfrm>
              <a:off x="49911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직선 연결선 100"/>
            <p:cNvCxnSpPr/>
            <p:nvPr/>
          </p:nvCxnSpPr>
          <p:spPr>
            <a:xfrm>
              <a:off x="50876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직선 연결선 101"/>
            <p:cNvCxnSpPr/>
            <p:nvPr/>
          </p:nvCxnSpPr>
          <p:spPr>
            <a:xfrm>
              <a:off x="51841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직선 연결선 102"/>
            <p:cNvCxnSpPr/>
            <p:nvPr/>
          </p:nvCxnSpPr>
          <p:spPr>
            <a:xfrm>
              <a:off x="52806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직선 연결선 103"/>
            <p:cNvCxnSpPr/>
            <p:nvPr/>
          </p:nvCxnSpPr>
          <p:spPr>
            <a:xfrm>
              <a:off x="53771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직선 연결선 104"/>
            <p:cNvCxnSpPr/>
            <p:nvPr/>
          </p:nvCxnSpPr>
          <p:spPr>
            <a:xfrm>
              <a:off x="54737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직선 연결선 105"/>
            <p:cNvCxnSpPr/>
            <p:nvPr/>
          </p:nvCxnSpPr>
          <p:spPr>
            <a:xfrm>
              <a:off x="55702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직선 연결선 106"/>
            <p:cNvCxnSpPr/>
            <p:nvPr/>
          </p:nvCxnSpPr>
          <p:spPr>
            <a:xfrm>
              <a:off x="56667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직선 연결선 107"/>
            <p:cNvCxnSpPr/>
            <p:nvPr/>
          </p:nvCxnSpPr>
          <p:spPr>
            <a:xfrm>
              <a:off x="57632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직선 연결선 108"/>
            <p:cNvCxnSpPr/>
            <p:nvPr/>
          </p:nvCxnSpPr>
          <p:spPr>
            <a:xfrm>
              <a:off x="58597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직선 연결선 109"/>
            <p:cNvCxnSpPr/>
            <p:nvPr/>
          </p:nvCxnSpPr>
          <p:spPr>
            <a:xfrm>
              <a:off x="59563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직선 연결선 110"/>
            <p:cNvCxnSpPr/>
            <p:nvPr/>
          </p:nvCxnSpPr>
          <p:spPr>
            <a:xfrm>
              <a:off x="60528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직선 연결선 111"/>
            <p:cNvCxnSpPr/>
            <p:nvPr/>
          </p:nvCxnSpPr>
          <p:spPr>
            <a:xfrm>
              <a:off x="61493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직선 연결선 112"/>
            <p:cNvCxnSpPr/>
            <p:nvPr/>
          </p:nvCxnSpPr>
          <p:spPr>
            <a:xfrm>
              <a:off x="62458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직선 연결선 113"/>
            <p:cNvCxnSpPr/>
            <p:nvPr/>
          </p:nvCxnSpPr>
          <p:spPr>
            <a:xfrm>
              <a:off x="63423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직선 연결선 114"/>
            <p:cNvCxnSpPr/>
            <p:nvPr/>
          </p:nvCxnSpPr>
          <p:spPr>
            <a:xfrm>
              <a:off x="64389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직선 연결선 115"/>
            <p:cNvCxnSpPr/>
            <p:nvPr/>
          </p:nvCxnSpPr>
          <p:spPr>
            <a:xfrm>
              <a:off x="65354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직선 연결선 116"/>
            <p:cNvCxnSpPr/>
            <p:nvPr/>
          </p:nvCxnSpPr>
          <p:spPr>
            <a:xfrm>
              <a:off x="66319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직선 연결선 117"/>
            <p:cNvCxnSpPr/>
            <p:nvPr/>
          </p:nvCxnSpPr>
          <p:spPr>
            <a:xfrm>
              <a:off x="67284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직선 연결선 118"/>
            <p:cNvCxnSpPr/>
            <p:nvPr/>
          </p:nvCxnSpPr>
          <p:spPr>
            <a:xfrm>
              <a:off x="68249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직선 연결선 119"/>
            <p:cNvCxnSpPr/>
            <p:nvPr/>
          </p:nvCxnSpPr>
          <p:spPr>
            <a:xfrm>
              <a:off x="69215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직선 연결선 120"/>
            <p:cNvCxnSpPr/>
            <p:nvPr/>
          </p:nvCxnSpPr>
          <p:spPr>
            <a:xfrm>
              <a:off x="70180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직선 연결선 121"/>
            <p:cNvCxnSpPr/>
            <p:nvPr/>
          </p:nvCxnSpPr>
          <p:spPr>
            <a:xfrm>
              <a:off x="71145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직선 연결선 122"/>
            <p:cNvCxnSpPr/>
            <p:nvPr/>
          </p:nvCxnSpPr>
          <p:spPr>
            <a:xfrm>
              <a:off x="72110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직선 연결선 123"/>
            <p:cNvCxnSpPr/>
            <p:nvPr/>
          </p:nvCxnSpPr>
          <p:spPr>
            <a:xfrm>
              <a:off x="73075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직선 연결선 124"/>
            <p:cNvCxnSpPr/>
            <p:nvPr/>
          </p:nvCxnSpPr>
          <p:spPr>
            <a:xfrm>
              <a:off x="74041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직선 연결선 125"/>
            <p:cNvCxnSpPr/>
            <p:nvPr/>
          </p:nvCxnSpPr>
          <p:spPr>
            <a:xfrm>
              <a:off x="75006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직선 연결선 126"/>
            <p:cNvCxnSpPr/>
            <p:nvPr/>
          </p:nvCxnSpPr>
          <p:spPr>
            <a:xfrm>
              <a:off x="75971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직선 연결선 127"/>
            <p:cNvCxnSpPr/>
            <p:nvPr/>
          </p:nvCxnSpPr>
          <p:spPr>
            <a:xfrm>
              <a:off x="76936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직선 연결선 128"/>
            <p:cNvCxnSpPr/>
            <p:nvPr/>
          </p:nvCxnSpPr>
          <p:spPr>
            <a:xfrm>
              <a:off x="77901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직선 연결선 129"/>
            <p:cNvCxnSpPr/>
            <p:nvPr/>
          </p:nvCxnSpPr>
          <p:spPr>
            <a:xfrm>
              <a:off x="78867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직선 연결선 130"/>
            <p:cNvCxnSpPr/>
            <p:nvPr/>
          </p:nvCxnSpPr>
          <p:spPr>
            <a:xfrm>
              <a:off x="79832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직선 연결선 131"/>
            <p:cNvCxnSpPr/>
            <p:nvPr/>
          </p:nvCxnSpPr>
          <p:spPr>
            <a:xfrm>
              <a:off x="80797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직선 연결선 132"/>
            <p:cNvCxnSpPr/>
            <p:nvPr/>
          </p:nvCxnSpPr>
          <p:spPr>
            <a:xfrm>
              <a:off x="81762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연결선 133"/>
            <p:cNvCxnSpPr/>
            <p:nvPr/>
          </p:nvCxnSpPr>
          <p:spPr>
            <a:xfrm>
              <a:off x="82727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직선 연결선 134"/>
            <p:cNvCxnSpPr/>
            <p:nvPr/>
          </p:nvCxnSpPr>
          <p:spPr>
            <a:xfrm>
              <a:off x="83693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직선 연결선 135"/>
            <p:cNvCxnSpPr/>
            <p:nvPr/>
          </p:nvCxnSpPr>
          <p:spPr>
            <a:xfrm>
              <a:off x="84658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연결선 136"/>
            <p:cNvCxnSpPr/>
            <p:nvPr/>
          </p:nvCxnSpPr>
          <p:spPr>
            <a:xfrm>
              <a:off x="85623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직선 연결선 137"/>
            <p:cNvCxnSpPr/>
            <p:nvPr/>
          </p:nvCxnSpPr>
          <p:spPr>
            <a:xfrm>
              <a:off x="86588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직선 연결선 138"/>
            <p:cNvCxnSpPr/>
            <p:nvPr/>
          </p:nvCxnSpPr>
          <p:spPr>
            <a:xfrm>
              <a:off x="87553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직선 연결선 139"/>
            <p:cNvCxnSpPr/>
            <p:nvPr/>
          </p:nvCxnSpPr>
          <p:spPr>
            <a:xfrm>
              <a:off x="88519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직선 연결선 140"/>
            <p:cNvCxnSpPr/>
            <p:nvPr/>
          </p:nvCxnSpPr>
          <p:spPr>
            <a:xfrm>
              <a:off x="89484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직선 연결선 141"/>
            <p:cNvCxnSpPr/>
            <p:nvPr/>
          </p:nvCxnSpPr>
          <p:spPr>
            <a:xfrm>
              <a:off x="90449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Ⅰ. </a:t>
            </a: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인간의 사회화</a:t>
            </a:r>
            <a:endParaRPr lang="ko-KR" altLang="en-US" dirty="0"/>
          </a:p>
        </p:txBody>
      </p:sp>
      <p:sp>
        <p:nvSpPr>
          <p:cNvPr id="23" name="자유형 22"/>
          <p:cNvSpPr/>
          <p:nvPr/>
        </p:nvSpPr>
        <p:spPr>
          <a:xfrm rot="10800000">
            <a:off x="6359348" y="2855731"/>
            <a:ext cx="2156460" cy="2294046"/>
          </a:xfrm>
          <a:custGeom>
            <a:avLst/>
            <a:gdLst>
              <a:gd name="connsiteX0" fmla="*/ 1746248 w 1828800"/>
              <a:gd name="connsiteY0" fmla="*/ 1599981 h 1599981"/>
              <a:gd name="connsiteX1" fmla="*/ 82552 w 1828800"/>
              <a:gd name="connsiteY1" fmla="*/ 1599981 h 1599981"/>
              <a:gd name="connsiteX2" fmla="*/ 0 w 1828800"/>
              <a:gd name="connsiteY2" fmla="*/ 1517429 h 1599981"/>
              <a:gd name="connsiteX3" fmla="*/ 0 w 1828800"/>
              <a:gd name="connsiteY3" fmla="*/ 272833 h 1599981"/>
              <a:gd name="connsiteX4" fmla="*/ 82552 w 1828800"/>
              <a:gd name="connsiteY4" fmla="*/ 190281 h 1599981"/>
              <a:gd name="connsiteX5" fmla="*/ 804037 w 1828800"/>
              <a:gd name="connsiteY5" fmla="*/ 190281 h 1599981"/>
              <a:gd name="connsiteX6" fmla="*/ 914400 w 1828800"/>
              <a:gd name="connsiteY6" fmla="*/ 0 h 1599981"/>
              <a:gd name="connsiteX7" fmla="*/ 1024764 w 1828800"/>
              <a:gd name="connsiteY7" fmla="*/ 190281 h 1599981"/>
              <a:gd name="connsiteX8" fmla="*/ 1746248 w 1828800"/>
              <a:gd name="connsiteY8" fmla="*/ 190281 h 1599981"/>
              <a:gd name="connsiteX9" fmla="*/ 1828800 w 1828800"/>
              <a:gd name="connsiteY9" fmla="*/ 272833 h 1599981"/>
              <a:gd name="connsiteX10" fmla="*/ 1828800 w 1828800"/>
              <a:gd name="connsiteY10" fmla="*/ 1517429 h 1599981"/>
              <a:gd name="connsiteX11" fmla="*/ 1746248 w 1828800"/>
              <a:gd name="connsiteY11" fmla="*/ 1599981 h 159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8800" h="1599981">
                <a:moveTo>
                  <a:pt x="1746248" y="1599981"/>
                </a:moveTo>
                <a:lnTo>
                  <a:pt x="82552" y="1599981"/>
                </a:lnTo>
                <a:cubicBezTo>
                  <a:pt x="36960" y="1599981"/>
                  <a:pt x="0" y="1563021"/>
                  <a:pt x="0" y="1517429"/>
                </a:cubicBezTo>
                <a:lnTo>
                  <a:pt x="0" y="272833"/>
                </a:lnTo>
                <a:cubicBezTo>
                  <a:pt x="0" y="227241"/>
                  <a:pt x="36960" y="190281"/>
                  <a:pt x="82552" y="190281"/>
                </a:cubicBezTo>
                <a:lnTo>
                  <a:pt x="804037" y="190281"/>
                </a:lnTo>
                <a:lnTo>
                  <a:pt x="914400" y="0"/>
                </a:lnTo>
                <a:lnTo>
                  <a:pt x="1024764" y="190281"/>
                </a:lnTo>
                <a:lnTo>
                  <a:pt x="1746248" y="190281"/>
                </a:lnTo>
                <a:cubicBezTo>
                  <a:pt x="1791840" y="190281"/>
                  <a:pt x="1828800" y="227241"/>
                  <a:pt x="1828800" y="272833"/>
                </a:cubicBezTo>
                <a:lnTo>
                  <a:pt x="1828800" y="1517429"/>
                </a:lnTo>
                <a:cubicBezTo>
                  <a:pt x="1828800" y="1563021"/>
                  <a:pt x="1791840" y="1599981"/>
                  <a:pt x="1746248" y="1599981"/>
                </a:cubicBezTo>
                <a:close/>
              </a:path>
            </a:pathLst>
          </a:custGeom>
          <a:solidFill>
            <a:srgbClr val="2C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6458835" y="3017971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CF0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상징적 </a:t>
            </a:r>
            <a:r>
              <a:rPr lang="ko-KR" altLang="en-US" b="1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CF0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상호작용론</a:t>
            </a:r>
            <a:endParaRPr lang="ko-KR" altLang="en-US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FFCF0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19100" y="3503293"/>
            <a:ext cx="20118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sz="1400" dirty="0">
                <a:solidFill>
                  <a:schemeClr val="bg1"/>
                </a:solidFill>
              </a:rPr>
              <a:t>상호작용을 통해 사회화</a:t>
            </a:r>
            <a:endParaRPr lang="en-US" altLang="ko-KR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ko-KR" altLang="ko-KR" sz="1400" dirty="0">
                <a:solidFill>
                  <a:schemeClr val="bg1"/>
                </a:solidFill>
              </a:rPr>
              <a:t>거울자아이론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397" y="5481398"/>
            <a:ext cx="1872360" cy="582160"/>
          </a:xfrm>
          <a:prstGeom prst="rect">
            <a:avLst/>
          </a:prstGeom>
        </p:spPr>
      </p:pic>
      <p:sp>
        <p:nvSpPr>
          <p:cNvPr id="19" name="자유형 18"/>
          <p:cNvSpPr/>
          <p:nvPr/>
        </p:nvSpPr>
        <p:spPr>
          <a:xfrm rot="10800000">
            <a:off x="628192" y="2855731"/>
            <a:ext cx="2156460" cy="2294046"/>
          </a:xfrm>
          <a:custGeom>
            <a:avLst/>
            <a:gdLst>
              <a:gd name="connsiteX0" fmla="*/ 1746248 w 1828800"/>
              <a:gd name="connsiteY0" fmla="*/ 1599981 h 1599981"/>
              <a:gd name="connsiteX1" fmla="*/ 82552 w 1828800"/>
              <a:gd name="connsiteY1" fmla="*/ 1599981 h 1599981"/>
              <a:gd name="connsiteX2" fmla="*/ 0 w 1828800"/>
              <a:gd name="connsiteY2" fmla="*/ 1517429 h 1599981"/>
              <a:gd name="connsiteX3" fmla="*/ 0 w 1828800"/>
              <a:gd name="connsiteY3" fmla="*/ 272833 h 1599981"/>
              <a:gd name="connsiteX4" fmla="*/ 82552 w 1828800"/>
              <a:gd name="connsiteY4" fmla="*/ 190281 h 1599981"/>
              <a:gd name="connsiteX5" fmla="*/ 804036 w 1828800"/>
              <a:gd name="connsiteY5" fmla="*/ 190281 h 1599981"/>
              <a:gd name="connsiteX6" fmla="*/ 914400 w 1828800"/>
              <a:gd name="connsiteY6" fmla="*/ 0 h 1599981"/>
              <a:gd name="connsiteX7" fmla="*/ 1024764 w 1828800"/>
              <a:gd name="connsiteY7" fmla="*/ 190281 h 1599981"/>
              <a:gd name="connsiteX8" fmla="*/ 1746248 w 1828800"/>
              <a:gd name="connsiteY8" fmla="*/ 190281 h 1599981"/>
              <a:gd name="connsiteX9" fmla="*/ 1828800 w 1828800"/>
              <a:gd name="connsiteY9" fmla="*/ 272833 h 1599981"/>
              <a:gd name="connsiteX10" fmla="*/ 1828800 w 1828800"/>
              <a:gd name="connsiteY10" fmla="*/ 1517429 h 1599981"/>
              <a:gd name="connsiteX11" fmla="*/ 1746248 w 1828800"/>
              <a:gd name="connsiteY11" fmla="*/ 1599981 h 159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8800" h="1599981">
                <a:moveTo>
                  <a:pt x="1746248" y="1599981"/>
                </a:moveTo>
                <a:lnTo>
                  <a:pt x="82552" y="1599981"/>
                </a:lnTo>
                <a:cubicBezTo>
                  <a:pt x="36960" y="1599981"/>
                  <a:pt x="0" y="1563021"/>
                  <a:pt x="0" y="1517429"/>
                </a:cubicBezTo>
                <a:lnTo>
                  <a:pt x="0" y="272833"/>
                </a:lnTo>
                <a:cubicBezTo>
                  <a:pt x="0" y="227241"/>
                  <a:pt x="36960" y="190281"/>
                  <a:pt x="82552" y="190281"/>
                </a:cubicBezTo>
                <a:lnTo>
                  <a:pt x="804036" y="190281"/>
                </a:lnTo>
                <a:lnTo>
                  <a:pt x="914400" y="0"/>
                </a:lnTo>
                <a:lnTo>
                  <a:pt x="1024764" y="190281"/>
                </a:lnTo>
                <a:lnTo>
                  <a:pt x="1746248" y="190281"/>
                </a:lnTo>
                <a:cubicBezTo>
                  <a:pt x="1791840" y="190281"/>
                  <a:pt x="1828800" y="227241"/>
                  <a:pt x="1828800" y="272833"/>
                </a:cubicBezTo>
                <a:lnTo>
                  <a:pt x="1828800" y="1517429"/>
                </a:lnTo>
                <a:cubicBezTo>
                  <a:pt x="1828800" y="1563021"/>
                  <a:pt x="1791840" y="1599981"/>
                  <a:pt x="1746248" y="1599981"/>
                </a:cubicBezTo>
                <a:close/>
              </a:path>
            </a:pathLst>
          </a:custGeom>
          <a:solidFill>
            <a:schemeClr val="bg1"/>
          </a:solidFill>
          <a:ln w="22225">
            <a:solidFill>
              <a:srgbClr val="2C6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1267840" y="298699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C649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기능론</a:t>
            </a:r>
            <a:endParaRPr lang="ko-KR" altLang="en-US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C649F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7700" y="3503293"/>
            <a:ext cx="2046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sz="1400" dirty="0"/>
              <a:t>사회화를 긍정적으로 바라봄</a:t>
            </a:r>
            <a:endParaRPr lang="en-US" altLang="ko-K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sz="1400" dirty="0"/>
              <a:t>개인은 사회에 적응</a:t>
            </a:r>
            <a:r>
              <a:rPr lang="en-US" altLang="ko-KR" sz="1400" dirty="0"/>
              <a:t>, </a:t>
            </a:r>
            <a:r>
              <a:rPr lang="ko-KR" altLang="en-US" sz="1400" dirty="0"/>
              <a:t>사회는 </a:t>
            </a:r>
            <a:r>
              <a:rPr lang="ko-KR" altLang="ko-KR" sz="1400" dirty="0"/>
              <a:t>유지</a:t>
            </a:r>
            <a:r>
              <a:rPr lang="en-US" altLang="ko-KR" sz="1400" dirty="0"/>
              <a:t>, </a:t>
            </a:r>
            <a:r>
              <a:rPr lang="ko-KR" altLang="ko-KR" sz="1400" dirty="0" smtClean="0"/>
              <a:t>존속</a:t>
            </a:r>
            <a:r>
              <a:rPr lang="ko-KR" altLang="en-US" sz="1400" dirty="0" smtClean="0"/>
              <a:t>됨</a:t>
            </a:r>
            <a:endParaRPr lang="ko-KR" altLang="ko-KR" sz="1400" dirty="0"/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05" y="5483437"/>
            <a:ext cx="1879632" cy="579550"/>
          </a:xfrm>
          <a:prstGeom prst="rect">
            <a:avLst/>
          </a:prstGeom>
        </p:spPr>
      </p:pic>
      <p:sp>
        <p:nvSpPr>
          <p:cNvPr id="21" name="자유형 20"/>
          <p:cNvSpPr/>
          <p:nvPr/>
        </p:nvSpPr>
        <p:spPr>
          <a:xfrm rot="10800000">
            <a:off x="3493770" y="2855731"/>
            <a:ext cx="2156460" cy="2294046"/>
          </a:xfrm>
          <a:custGeom>
            <a:avLst/>
            <a:gdLst>
              <a:gd name="connsiteX0" fmla="*/ 1746248 w 1828800"/>
              <a:gd name="connsiteY0" fmla="*/ 1599981 h 1599981"/>
              <a:gd name="connsiteX1" fmla="*/ 82552 w 1828800"/>
              <a:gd name="connsiteY1" fmla="*/ 1599981 h 1599981"/>
              <a:gd name="connsiteX2" fmla="*/ 0 w 1828800"/>
              <a:gd name="connsiteY2" fmla="*/ 1517429 h 1599981"/>
              <a:gd name="connsiteX3" fmla="*/ 0 w 1828800"/>
              <a:gd name="connsiteY3" fmla="*/ 272833 h 1599981"/>
              <a:gd name="connsiteX4" fmla="*/ 82552 w 1828800"/>
              <a:gd name="connsiteY4" fmla="*/ 190281 h 1599981"/>
              <a:gd name="connsiteX5" fmla="*/ 804037 w 1828800"/>
              <a:gd name="connsiteY5" fmla="*/ 190281 h 1599981"/>
              <a:gd name="connsiteX6" fmla="*/ 914400 w 1828800"/>
              <a:gd name="connsiteY6" fmla="*/ 0 h 1599981"/>
              <a:gd name="connsiteX7" fmla="*/ 1024764 w 1828800"/>
              <a:gd name="connsiteY7" fmla="*/ 190281 h 1599981"/>
              <a:gd name="connsiteX8" fmla="*/ 1746248 w 1828800"/>
              <a:gd name="connsiteY8" fmla="*/ 190281 h 1599981"/>
              <a:gd name="connsiteX9" fmla="*/ 1828800 w 1828800"/>
              <a:gd name="connsiteY9" fmla="*/ 272833 h 1599981"/>
              <a:gd name="connsiteX10" fmla="*/ 1828800 w 1828800"/>
              <a:gd name="connsiteY10" fmla="*/ 1517429 h 1599981"/>
              <a:gd name="connsiteX11" fmla="*/ 1746248 w 1828800"/>
              <a:gd name="connsiteY11" fmla="*/ 1599981 h 159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8800" h="1599981">
                <a:moveTo>
                  <a:pt x="1746248" y="1599981"/>
                </a:moveTo>
                <a:lnTo>
                  <a:pt x="82552" y="1599981"/>
                </a:lnTo>
                <a:cubicBezTo>
                  <a:pt x="36960" y="1599981"/>
                  <a:pt x="0" y="1563021"/>
                  <a:pt x="0" y="1517429"/>
                </a:cubicBezTo>
                <a:lnTo>
                  <a:pt x="0" y="272833"/>
                </a:lnTo>
                <a:cubicBezTo>
                  <a:pt x="0" y="227241"/>
                  <a:pt x="36960" y="190281"/>
                  <a:pt x="82552" y="190281"/>
                </a:cubicBezTo>
                <a:lnTo>
                  <a:pt x="804037" y="190281"/>
                </a:lnTo>
                <a:lnTo>
                  <a:pt x="914400" y="0"/>
                </a:lnTo>
                <a:lnTo>
                  <a:pt x="1024764" y="190281"/>
                </a:lnTo>
                <a:lnTo>
                  <a:pt x="1746248" y="190281"/>
                </a:lnTo>
                <a:cubicBezTo>
                  <a:pt x="1791840" y="190281"/>
                  <a:pt x="1828800" y="227241"/>
                  <a:pt x="1828800" y="272833"/>
                </a:cubicBezTo>
                <a:lnTo>
                  <a:pt x="1828800" y="1517429"/>
                </a:lnTo>
                <a:cubicBezTo>
                  <a:pt x="1828800" y="1563021"/>
                  <a:pt x="1791840" y="1599981"/>
                  <a:pt x="1746248" y="1599981"/>
                </a:cubicBezTo>
                <a:close/>
              </a:path>
            </a:pathLst>
          </a:custGeom>
          <a:solidFill>
            <a:schemeClr val="bg1"/>
          </a:solidFill>
          <a:ln w="22225">
            <a:solidFill>
              <a:srgbClr val="2C6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4166438" y="295798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C649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갈등론</a:t>
            </a:r>
            <a:endParaRPr lang="ko-KR" altLang="en-US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C649F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17264" y="3448736"/>
            <a:ext cx="21755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/>
              <a:t>현재 지배층과 피지배층을 재생산함</a:t>
            </a:r>
            <a:endParaRPr lang="en-US" altLang="ko-K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sz="1400" dirty="0"/>
              <a:t>사회화를 부정적으로 바라봄</a:t>
            </a:r>
            <a:endParaRPr lang="en-US" altLang="ko-K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sz="1400" dirty="0"/>
              <a:t>기존의 불평등한 구조를 </a:t>
            </a:r>
            <a:r>
              <a:rPr lang="ko-KR" altLang="ko-KR" sz="1400" dirty="0" smtClean="0"/>
              <a:t>계승함</a:t>
            </a:r>
            <a:endParaRPr lang="ko-KR" altLang="ko-KR" sz="1400" dirty="0"/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681" y="5464889"/>
            <a:ext cx="1888636" cy="582330"/>
          </a:xfrm>
          <a:prstGeom prst="rect">
            <a:avLst/>
          </a:prstGeom>
        </p:spPr>
      </p:pic>
      <p:sp>
        <p:nvSpPr>
          <p:cNvPr id="146" name="액자 145"/>
          <p:cNvSpPr/>
          <p:nvPr/>
        </p:nvSpPr>
        <p:spPr>
          <a:xfrm>
            <a:off x="702527" y="1616927"/>
            <a:ext cx="2308302" cy="639260"/>
          </a:xfrm>
          <a:prstGeom prst="frame">
            <a:avLst>
              <a:gd name="adj1" fmla="val 377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662301" y="1753162"/>
            <a:ext cx="2388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사회화를 보는 관점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5632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/>
      <p:bldP spid="34" grpId="0"/>
      <p:bldP spid="19" grpId="0" animBg="1"/>
      <p:bldP spid="24" grpId="0"/>
      <p:bldP spid="29" grpId="0"/>
      <p:bldP spid="21" grpId="0" animBg="1"/>
      <p:bldP spid="25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액자 24"/>
          <p:cNvSpPr/>
          <p:nvPr/>
        </p:nvSpPr>
        <p:spPr>
          <a:xfrm>
            <a:off x="2735945" y="5222404"/>
            <a:ext cx="5614242" cy="577506"/>
          </a:xfrm>
          <a:prstGeom prst="frame">
            <a:avLst>
              <a:gd name="adj1" fmla="val 4776"/>
            </a:avLst>
          </a:prstGeom>
          <a:solidFill>
            <a:srgbClr val="3E6D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액자 23"/>
          <p:cNvSpPr/>
          <p:nvPr/>
        </p:nvSpPr>
        <p:spPr>
          <a:xfrm>
            <a:off x="2735945" y="4370455"/>
            <a:ext cx="5614242" cy="577506"/>
          </a:xfrm>
          <a:prstGeom prst="frame">
            <a:avLst>
              <a:gd name="adj1" fmla="val 4776"/>
            </a:avLst>
          </a:prstGeom>
          <a:solidFill>
            <a:srgbClr val="3E6D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액자 22"/>
          <p:cNvSpPr/>
          <p:nvPr/>
        </p:nvSpPr>
        <p:spPr>
          <a:xfrm>
            <a:off x="2735945" y="3580809"/>
            <a:ext cx="5614242" cy="577506"/>
          </a:xfrm>
          <a:prstGeom prst="frame">
            <a:avLst>
              <a:gd name="adj1" fmla="val 4776"/>
            </a:avLst>
          </a:prstGeom>
          <a:solidFill>
            <a:srgbClr val="3E6D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액자 3"/>
          <p:cNvSpPr/>
          <p:nvPr/>
        </p:nvSpPr>
        <p:spPr>
          <a:xfrm>
            <a:off x="2735945" y="2759163"/>
            <a:ext cx="5614242" cy="577506"/>
          </a:xfrm>
          <a:prstGeom prst="frame">
            <a:avLst>
              <a:gd name="adj1" fmla="val 4776"/>
            </a:avLst>
          </a:prstGeom>
          <a:solidFill>
            <a:srgbClr val="3E6D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Ⅱ. </a:t>
            </a: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 구조와 일탈 행동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527" y="1736502"/>
            <a:ext cx="2221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 구조의 특징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액자 2"/>
          <p:cNvSpPr/>
          <p:nvPr/>
        </p:nvSpPr>
        <p:spPr>
          <a:xfrm>
            <a:off x="702527" y="1616927"/>
            <a:ext cx="2308302" cy="639260"/>
          </a:xfrm>
          <a:prstGeom prst="frame">
            <a:avLst>
              <a:gd name="adj1" fmla="val 377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7786" y="2877748"/>
            <a:ext cx="4887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다른 사람에게 영향 미침</a:t>
            </a:r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125007" y="3613819"/>
            <a:ext cx="5071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다른 사람들과 관계를 맺고 영향을 주고 받는 모든 행동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협동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경쟁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갈등 등</a:t>
            </a:r>
            <a:r>
              <a:rPr lang="en-US" altLang="ko-KR" sz="1600" dirty="0" smtClean="0"/>
              <a:t>)</a:t>
            </a:r>
            <a:endParaRPr lang="ko-KR" alt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130263" y="4385984"/>
            <a:ext cx="4887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사회적 상호작용이 지속적으로 일어날 때 형성되는 일정한 틀</a:t>
            </a:r>
            <a:endParaRPr lang="ko-KR" altLang="en-US" sz="1600" dirty="0"/>
          </a:p>
        </p:txBody>
      </p:sp>
      <p:sp>
        <p:nvSpPr>
          <p:cNvPr id="13" name="오각형 12"/>
          <p:cNvSpPr/>
          <p:nvPr/>
        </p:nvSpPr>
        <p:spPr>
          <a:xfrm>
            <a:off x="933409" y="2759252"/>
            <a:ext cx="2198673" cy="577506"/>
          </a:xfrm>
          <a:prstGeom prst="homePlate">
            <a:avLst/>
          </a:prstGeom>
          <a:solidFill>
            <a:srgbClr val="3E6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103067" y="2883770"/>
            <a:ext cx="1502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</a:rPr>
              <a:t>사회적 행동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17" name="오각형 16"/>
          <p:cNvSpPr/>
          <p:nvPr/>
        </p:nvSpPr>
        <p:spPr>
          <a:xfrm>
            <a:off x="933409" y="3583489"/>
            <a:ext cx="2198673" cy="577506"/>
          </a:xfrm>
          <a:prstGeom prst="homePlate">
            <a:avLst/>
          </a:prstGeom>
          <a:solidFill>
            <a:srgbClr val="3E6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103067" y="3718895"/>
            <a:ext cx="1680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</a:rPr>
              <a:t>사회적 상호작용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오각형 18"/>
          <p:cNvSpPr/>
          <p:nvPr/>
        </p:nvSpPr>
        <p:spPr>
          <a:xfrm>
            <a:off x="947072" y="4370455"/>
            <a:ext cx="2198673" cy="577506"/>
          </a:xfrm>
          <a:prstGeom prst="homePlate">
            <a:avLst/>
          </a:prstGeom>
          <a:solidFill>
            <a:srgbClr val="3E6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101248" y="4506480"/>
            <a:ext cx="1502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</a:rPr>
              <a:t>사회적 관계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21" name="오각형 20"/>
          <p:cNvSpPr/>
          <p:nvPr/>
        </p:nvSpPr>
        <p:spPr>
          <a:xfrm>
            <a:off x="931590" y="5226781"/>
            <a:ext cx="2214155" cy="583105"/>
          </a:xfrm>
          <a:prstGeom prst="homePlate">
            <a:avLst/>
          </a:prstGeom>
          <a:solidFill>
            <a:srgbClr val="3E6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101248" y="5356898"/>
            <a:ext cx="1502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</a:rPr>
              <a:t>사회 구조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8131" y="5233787"/>
            <a:ext cx="5423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구조화된 행동</a:t>
            </a:r>
            <a:r>
              <a:rPr lang="en-US" altLang="ko-KR" sz="1600" dirty="0"/>
              <a:t>: </a:t>
            </a:r>
            <a:r>
              <a:rPr lang="ko-KR" altLang="en-US" sz="1600" dirty="0"/>
              <a:t>사회 규범 등에 따른 행동</a:t>
            </a:r>
            <a:endParaRPr lang="en-US" altLang="ko-KR" sz="1600" dirty="0"/>
          </a:p>
          <a:p>
            <a:r>
              <a:rPr lang="ko-KR" altLang="en-US" sz="1600" dirty="0" err="1"/>
              <a:t>비구조화된</a:t>
            </a:r>
            <a:r>
              <a:rPr lang="ko-KR" altLang="en-US" sz="1600" dirty="0"/>
              <a:t> 행동</a:t>
            </a:r>
            <a:r>
              <a:rPr lang="en-US" altLang="ko-KR" sz="1600" dirty="0"/>
              <a:t>: </a:t>
            </a:r>
            <a:r>
              <a:rPr lang="ko-KR" altLang="en-US" sz="1600" dirty="0"/>
              <a:t>사회 규범에 어긋나는 행동 예</a:t>
            </a:r>
            <a:r>
              <a:rPr lang="en-US" altLang="ko-KR" sz="1600" dirty="0"/>
              <a:t>)</a:t>
            </a:r>
            <a:r>
              <a:rPr lang="ko-KR" altLang="en-US" sz="1600" dirty="0"/>
              <a:t>일탈 </a:t>
            </a:r>
            <a:r>
              <a:rPr lang="ko-KR" altLang="en-US" sz="1600" dirty="0" smtClean="0"/>
              <a:t>행동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01049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23" grpId="0" animBg="1"/>
      <p:bldP spid="4" grpId="0" animBg="1"/>
      <p:bldP spid="7" grpId="0"/>
      <p:bldP spid="9" grpId="0"/>
      <p:bldP spid="11" grpId="0"/>
      <p:bldP spid="13" grpId="0" animBg="1"/>
      <p:bldP spid="15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Ⅱ. </a:t>
            </a: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 구조와 일탈 행동</a:t>
            </a:r>
            <a:endParaRPr lang="ko-KR" altLang="en-US" sz="2000" spc="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527" y="1736502"/>
            <a:ext cx="2221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 구조의 예시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액자 2"/>
          <p:cNvSpPr/>
          <p:nvPr/>
        </p:nvSpPr>
        <p:spPr>
          <a:xfrm>
            <a:off x="702527" y="1616927"/>
            <a:ext cx="2308302" cy="639260"/>
          </a:xfrm>
          <a:prstGeom prst="frame">
            <a:avLst>
              <a:gd name="adj1" fmla="val 377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104" y="2574352"/>
            <a:ext cx="795569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고령 슈퍼주인 노려 위조 </a:t>
            </a:r>
            <a:r>
              <a:rPr lang="en-US" altLang="ko-KR" sz="2000" dirty="0" smtClean="0"/>
              <a:t>5</a:t>
            </a:r>
            <a:r>
              <a:rPr lang="ko-KR" altLang="en-US" sz="2000" dirty="0" err="1" smtClean="0"/>
              <a:t>만원권</a:t>
            </a:r>
            <a:r>
              <a:rPr lang="ko-KR" altLang="en-US" sz="2000" dirty="0" smtClean="0"/>
              <a:t> 낸 </a:t>
            </a:r>
            <a:r>
              <a:rPr lang="en-US" altLang="ko-KR" sz="2000" dirty="0" smtClean="0"/>
              <a:t>‘ </a:t>
            </a:r>
            <a:r>
              <a:rPr lang="ko-KR" altLang="en-US" sz="2000" dirty="0" smtClean="0"/>
              <a:t>간 큰 </a:t>
            </a:r>
            <a:r>
              <a:rPr lang="en-US" altLang="ko-KR" sz="2000" dirty="0" smtClean="0"/>
              <a:t>10</a:t>
            </a:r>
            <a:r>
              <a:rPr lang="ko-KR" altLang="en-US" sz="2000" dirty="0" smtClean="0"/>
              <a:t>대</a:t>
            </a:r>
            <a:r>
              <a:rPr lang="en-US" altLang="ko-KR" sz="2000" dirty="0" smtClean="0"/>
              <a:t>‘</a:t>
            </a:r>
          </a:p>
          <a:p>
            <a:endParaRPr lang="en-US" altLang="ko-KR" dirty="0" smtClean="0"/>
          </a:p>
          <a:p>
            <a:r>
              <a:rPr lang="en-US" altLang="ko-KR" sz="1700" dirty="0" smtClean="0"/>
              <a:t>18</a:t>
            </a:r>
            <a:r>
              <a:rPr lang="ko-KR" altLang="en-US" sz="1700" dirty="0" smtClean="0"/>
              <a:t>일 경기 동두천경찰서는 </a:t>
            </a:r>
            <a:r>
              <a:rPr lang="en-US" altLang="ko-KR" sz="1700" dirty="0" smtClean="0"/>
              <a:t>5</a:t>
            </a:r>
            <a:r>
              <a:rPr lang="ko-KR" altLang="en-US" sz="1700" dirty="0" err="1" smtClean="0"/>
              <a:t>만원권</a:t>
            </a:r>
            <a:r>
              <a:rPr lang="ko-KR" altLang="en-US" sz="1700" dirty="0" smtClean="0"/>
              <a:t> 지폐를 위조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편의점 등에서 사용한 혐의로 </a:t>
            </a:r>
            <a:r>
              <a:rPr lang="en-US" altLang="ko-KR" sz="1700" dirty="0" smtClean="0"/>
              <a:t>A</a:t>
            </a:r>
            <a:r>
              <a:rPr lang="ko-KR" altLang="en-US" sz="1700" dirty="0" smtClean="0"/>
              <a:t>군 등 </a:t>
            </a:r>
            <a:r>
              <a:rPr lang="en-US" altLang="ko-KR" sz="1700" dirty="0" smtClean="0"/>
              <a:t>10</a:t>
            </a:r>
            <a:r>
              <a:rPr lang="ko-KR" altLang="en-US" sz="1700" dirty="0" smtClean="0"/>
              <a:t>대 </a:t>
            </a:r>
            <a:r>
              <a:rPr lang="en-US" altLang="ko-KR" sz="1700" dirty="0" smtClean="0"/>
              <a:t>4</a:t>
            </a:r>
            <a:r>
              <a:rPr lang="ko-KR" altLang="en-US" sz="1700" dirty="0" smtClean="0"/>
              <a:t>명에 대해 구속영장을 신청했다</a:t>
            </a:r>
            <a:r>
              <a:rPr lang="en-US" altLang="ko-KR" sz="1700" dirty="0" smtClean="0"/>
              <a:t>. </a:t>
            </a:r>
            <a:r>
              <a:rPr lang="ko-KR" altLang="en-US" sz="1700" dirty="0" smtClean="0"/>
              <a:t>이들은 지난 </a:t>
            </a:r>
            <a:r>
              <a:rPr lang="en-US" altLang="ko-KR" sz="1700" dirty="0" smtClean="0"/>
              <a:t>12</a:t>
            </a:r>
            <a:r>
              <a:rPr lang="ko-KR" altLang="en-US" sz="1700" dirty="0" smtClean="0"/>
              <a:t>일 오후 </a:t>
            </a:r>
            <a:r>
              <a:rPr lang="en-US" altLang="ko-KR" sz="1700" dirty="0" smtClean="0"/>
              <a:t>7</a:t>
            </a:r>
            <a:r>
              <a:rPr lang="ko-KR" altLang="en-US" sz="1700" dirty="0" err="1" smtClean="0"/>
              <a:t>시께</a:t>
            </a:r>
            <a:r>
              <a:rPr lang="ko-KR" altLang="en-US" sz="1700" dirty="0" smtClean="0"/>
              <a:t> </a:t>
            </a:r>
            <a:r>
              <a:rPr lang="en-US" altLang="ko-KR" sz="1700" dirty="0" smtClean="0"/>
              <a:t>A</a:t>
            </a:r>
            <a:r>
              <a:rPr lang="ko-KR" altLang="en-US" sz="1700" dirty="0" smtClean="0"/>
              <a:t>군 집에서 컬러 프린터로 </a:t>
            </a:r>
            <a:r>
              <a:rPr lang="en-US" altLang="ko-KR" sz="1700" dirty="0" smtClean="0"/>
              <a:t>5</a:t>
            </a:r>
            <a:r>
              <a:rPr lang="ko-KR" altLang="en-US" sz="1700" dirty="0" err="1" smtClean="0"/>
              <a:t>만원권</a:t>
            </a:r>
            <a:r>
              <a:rPr lang="ko-KR" altLang="en-US" sz="1700" dirty="0" smtClean="0"/>
              <a:t> 지폐 이미지를 인쇄해 앞면과 뒷면을 붙이는 수법으로 위폐 </a:t>
            </a:r>
            <a:r>
              <a:rPr lang="en-US" altLang="ko-KR" sz="1700" dirty="0" smtClean="0"/>
              <a:t>17</a:t>
            </a:r>
            <a:r>
              <a:rPr lang="ko-KR" altLang="en-US" sz="1700" dirty="0" smtClean="0"/>
              <a:t>장을 만들었다</a:t>
            </a:r>
            <a:r>
              <a:rPr lang="en-US" altLang="ko-KR" sz="1700" dirty="0" smtClean="0"/>
              <a:t>.</a:t>
            </a:r>
          </a:p>
          <a:p>
            <a:r>
              <a:rPr lang="ko-KR" altLang="en-US" sz="1700" dirty="0" smtClean="0"/>
              <a:t>이후 인근 편의점에서 담배를 산 뒤 위폐로 값을 치르고 </a:t>
            </a:r>
            <a:r>
              <a:rPr lang="en-US" altLang="ko-KR" sz="1700" dirty="0" smtClean="0"/>
              <a:t>4</a:t>
            </a:r>
            <a:r>
              <a:rPr lang="ko-KR" altLang="en-US" sz="1700" dirty="0" smtClean="0"/>
              <a:t>만 </a:t>
            </a:r>
            <a:r>
              <a:rPr lang="en-US" altLang="ko-KR" sz="1700" dirty="0" smtClean="0"/>
              <a:t>7300</a:t>
            </a:r>
            <a:r>
              <a:rPr lang="ko-KR" altLang="en-US" sz="1700" dirty="0" smtClean="0"/>
              <a:t>원의 거스름돈을 받는 등 </a:t>
            </a:r>
            <a:r>
              <a:rPr lang="ko-KR" altLang="en-US" sz="1700" dirty="0" err="1" smtClean="0"/>
              <a:t>최근까찌</a:t>
            </a:r>
            <a:r>
              <a:rPr lang="ko-KR" altLang="en-US" sz="1700" dirty="0" smtClean="0"/>
              <a:t> 모두 </a:t>
            </a:r>
            <a:r>
              <a:rPr lang="en-US" altLang="ko-KR" sz="1700" dirty="0" smtClean="0"/>
              <a:t>14</a:t>
            </a:r>
            <a:r>
              <a:rPr lang="ko-KR" altLang="en-US" sz="1700" dirty="0" smtClean="0"/>
              <a:t>차례에 걸쳐 동두천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양주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연천 지역 편의점과 노점 등에서 물건을 사고 거스름돈 </a:t>
            </a:r>
            <a:r>
              <a:rPr lang="en-US" altLang="ko-KR" sz="1700" dirty="0" smtClean="0"/>
              <a:t>59</a:t>
            </a:r>
            <a:r>
              <a:rPr lang="ko-KR" altLang="en-US" sz="1700" dirty="0" smtClean="0"/>
              <a:t>만 </a:t>
            </a:r>
            <a:r>
              <a:rPr lang="en-US" altLang="ko-KR" sz="1700" dirty="0" smtClean="0"/>
              <a:t>4300</a:t>
            </a:r>
            <a:r>
              <a:rPr lang="ko-KR" altLang="en-US" sz="1700" dirty="0" smtClean="0"/>
              <a:t>원을 받아 챙긴 혐의를 받고 있다</a:t>
            </a:r>
            <a:r>
              <a:rPr lang="en-US" altLang="ko-KR" sz="1700" dirty="0" smtClean="0"/>
              <a:t>. </a:t>
            </a:r>
            <a:r>
              <a:rPr lang="ko-KR" altLang="en-US" sz="1700" dirty="0" smtClean="0"/>
              <a:t>경찰 조사 결과 이들은 위조지폐 여부를 잘 판별하지 못하는 고령의 상점주인들만 노려 범행을 저지른 것으로 드러났다</a:t>
            </a:r>
            <a:r>
              <a:rPr lang="en-US" altLang="ko-KR" sz="1700" dirty="0" smtClean="0"/>
              <a:t>.</a:t>
            </a:r>
          </a:p>
          <a:p>
            <a:r>
              <a:rPr lang="en-US" altLang="ko-KR" sz="1100" dirty="0" smtClean="0"/>
              <a:t>2012.11.18. </a:t>
            </a:r>
            <a:r>
              <a:rPr lang="ko-KR" altLang="en-US" sz="1100" dirty="0" err="1" smtClean="0"/>
              <a:t>매일경제</a:t>
            </a:r>
            <a:endParaRPr lang="en-US" altLang="ko-KR" sz="1100" dirty="0" smtClean="0"/>
          </a:p>
          <a:p>
            <a:endParaRPr lang="ko-KR" altLang="en-US" dirty="0"/>
          </a:p>
        </p:txBody>
      </p:sp>
      <p:sp>
        <p:nvSpPr>
          <p:cNvPr id="9" name="액자 8"/>
          <p:cNvSpPr/>
          <p:nvPr/>
        </p:nvSpPr>
        <p:spPr>
          <a:xfrm>
            <a:off x="574048" y="2480442"/>
            <a:ext cx="8244131" cy="3573518"/>
          </a:xfrm>
          <a:prstGeom prst="frame">
            <a:avLst>
              <a:gd name="adj1" fmla="val 785"/>
            </a:avLst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9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Ⅱ. </a:t>
            </a: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 구조와 일탈 행동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527" y="1736502"/>
            <a:ext cx="1148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예제 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6" name="액자 25"/>
          <p:cNvSpPr/>
          <p:nvPr/>
        </p:nvSpPr>
        <p:spPr>
          <a:xfrm>
            <a:off x="702527" y="1616927"/>
            <a:ext cx="1193180" cy="639260"/>
          </a:xfrm>
          <a:prstGeom prst="frame">
            <a:avLst>
              <a:gd name="adj1" fmla="val 377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6749" y="2851694"/>
            <a:ext cx="66077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 smtClean="0">
                <a:hlinkClick r:id="rId2"/>
              </a:rPr>
              <a:t>www.socrative.com</a:t>
            </a:r>
            <a:endParaRPr lang="en-US" altLang="ko-KR" sz="5400" dirty="0" smtClean="0"/>
          </a:p>
          <a:p>
            <a:endParaRPr lang="en-US" altLang="ko-KR" sz="5400" dirty="0"/>
          </a:p>
          <a:p>
            <a:r>
              <a:rPr lang="en-US" altLang="ko-KR" sz="5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▶▶</a:t>
            </a:r>
            <a:r>
              <a:rPr lang="en-US" altLang="ko-KR" sz="5400" dirty="0" smtClean="0"/>
              <a:t>jung9956</a:t>
            </a:r>
            <a:endParaRPr lang="ko-KR" altLang="ko-KR" sz="5400" dirty="0"/>
          </a:p>
        </p:txBody>
      </p:sp>
    </p:spTree>
    <p:extLst>
      <p:ext uri="{BB962C8B-B14F-4D97-AF65-F5344CB8AC3E}">
        <p14:creationId xmlns:p14="http://schemas.microsoft.com/office/powerpoint/2010/main" val="63433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US" altLang="ko-KR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Ⅱ</a:t>
            </a: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 구조와 일탈 행동</a:t>
            </a:r>
            <a:endParaRPr lang="ko-KR" altLang="en-US" sz="2000" spc="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527" y="1725351"/>
            <a:ext cx="2609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 구조를 보는 관점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액자 2"/>
          <p:cNvSpPr/>
          <p:nvPr/>
        </p:nvSpPr>
        <p:spPr>
          <a:xfrm>
            <a:off x="606006" y="1605776"/>
            <a:ext cx="2744253" cy="639260"/>
          </a:xfrm>
          <a:prstGeom prst="frame">
            <a:avLst>
              <a:gd name="adj1" fmla="val 377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-1" y="5984710"/>
            <a:ext cx="9144000" cy="122400"/>
            <a:chOff x="0" y="5303421"/>
            <a:chExt cx="9144000" cy="122400"/>
          </a:xfrm>
        </p:grpSpPr>
        <p:sp>
          <p:nvSpPr>
            <p:cNvPr id="7" name="직사각형 6"/>
            <p:cNvSpPr/>
            <p:nvPr/>
          </p:nvSpPr>
          <p:spPr>
            <a:xfrm>
              <a:off x="0" y="5303421"/>
              <a:ext cx="9144000" cy="1224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685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1651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>
              <a:off x="2616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3581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>
              <a:off x="4546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>
              <a:off x="5511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6477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7442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8407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9372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337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>
              <a:off x="11303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12268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>
              <a:off x="13233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14198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15163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16129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17094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>
              <a:off x="18059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>
              <a:off x="19024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>
              <a:off x="19989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>
              <a:off x="20955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>
              <a:off x="21920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>
              <a:off x="22885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>
              <a:off x="23850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>
              <a:off x="24815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>
              <a:off x="25781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>
              <a:off x="26746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/>
          </p:nvCxnSpPr>
          <p:spPr>
            <a:xfrm>
              <a:off x="27711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>
              <a:off x="28676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>
              <a:off x="29641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>
              <a:off x="30607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>
              <a:off x="31572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/>
            <p:cNvCxnSpPr/>
            <p:nvPr/>
          </p:nvCxnSpPr>
          <p:spPr>
            <a:xfrm>
              <a:off x="32537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/>
            <p:cNvCxnSpPr/>
            <p:nvPr/>
          </p:nvCxnSpPr>
          <p:spPr>
            <a:xfrm>
              <a:off x="33502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/>
            <p:cNvCxnSpPr/>
            <p:nvPr/>
          </p:nvCxnSpPr>
          <p:spPr>
            <a:xfrm>
              <a:off x="34467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연결선 45"/>
            <p:cNvCxnSpPr/>
            <p:nvPr/>
          </p:nvCxnSpPr>
          <p:spPr>
            <a:xfrm>
              <a:off x="35433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/>
            <p:cNvCxnSpPr/>
            <p:nvPr/>
          </p:nvCxnSpPr>
          <p:spPr>
            <a:xfrm>
              <a:off x="36398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/>
            <p:cNvCxnSpPr/>
            <p:nvPr/>
          </p:nvCxnSpPr>
          <p:spPr>
            <a:xfrm>
              <a:off x="37363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/>
            <p:cNvCxnSpPr/>
            <p:nvPr/>
          </p:nvCxnSpPr>
          <p:spPr>
            <a:xfrm>
              <a:off x="38328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/>
            <p:cNvCxnSpPr/>
            <p:nvPr/>
          </p:nvCxnSpPr>
          <p:spPr>
            <a:xfrm>
              <a:off x="39293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50"/>
            <p:cNvCxnSpPr/>
            <p:nvPr/>
          </p:nvCxnSpPr>
          <p:spPr>
            <a:xfrm>
              <a:off x="40259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/>
            <p:cNvCxnSpPr/>
            <p:nvPr/>
          </p:nvCxnSpPr>
          <p:spPr>
            <a:xfrm>
              <a:off x="41224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/>
            <p:cNvCxnSpPr/>
            <p:nvPr/>
          </p:nvCxnSpPr>
          <p:spPr>
            <a:xfrm>
              <a:off x="42189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/>
            <p:cNvCxnSpPr/>
            <p:nvPr/>
          </p:nvCxnSpPr>
          <p:spPr>
            <a:xfrm>
              <a:off x="43154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/>
            <p:nvPr/>
          </p:nvCxnSpPr>
          <p:spPr>
            <a:xfrm>
              <a:off x="44119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연결선 55"/>
            <p:cNvCxnSpPr/>
            <p:nvPr/>
          </p:nvCxnSpPr>
          <p:spPr>
            <a:xfrm>
              <a:off x="45085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/>
            <p:cNvCxnSpPr/>
            <p:nvPr/>
          </p:nvCxnSpPr>
          <p:spPr>
            <a:xfrm>
              <a:off x="46050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연결선 57"/>
            <p:cNvCxnSpPr/>
            <p:nvPr/>
          </p:nvCxnSpPr>
          <p:spPr>
            <a:xfrm>
              <a:off x="47015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연결선 58"/>
            <p:cNvCxnSpPr/>
            <p:nvPr/>
          </p:nvCxnSpPr>
          <p:spPr>
            <a:xfrm>
              <a:off x="47980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/>
            <p:cNvCxnSpPr/>
            <p:nvPr/>
          </p:nvCxnSpPr>
          <p:spPr>
            <a:xfrm>
              <a:off x="48945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연결선 60"/>
            <p:cNvCxnSpPr/>
            <p:nvPr/>
          </p:nvCxnSpPr>
          <p:spPr>
            <a:xfrm>
              <a:off x="49911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/>
            <p:cNvCxnSpPr/>
            <p:nvPr/>
          </p:nvCxnSpPr>
          <p:spPr>
            <a:xfrm>
              <a:off x="50876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/>
            <p:cNvCxnSpPr/>
            <p:nvPr/>
          </p:nvCxnSpPr>
          <p:spPr>
            <a:xfrm>
              <a:off x="51841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/>
            <p:cNvCxnSpPr/>
            <p:nvPr/>
          </p:nvCxnSpPr>
          <p:spPr>
            <a:xfrm>
              <a:off x="52806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연결선 64"/>
            <p:cNvCxnSpPr/>
            <p:nvPr/>
          </p:nvCxnSpPr>
          <p:spPr>
            <a:xfrm>
              <a:off x="53771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연결선 65"/>
            <p:cNvCxnSpPr/>
            <p:nvPr/>
          </p:nvCxnSpPr>
          <p:spPr>
            <a:xfrm>
              <a:off x="54737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연결선 66"/>
            <p:cNvCxnSpPr/>
            <p:nvPr/>
          </p:nvCxnSpPr>
          <p:spPr>
            <a:xfrm>
              <a:off x="55702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연결선 67"/>
            <p:cNvCxnSpPr/>
            <p:nvPr/>
          </p:nvCxnSpPr>
          <p:spPr>
            <a:xfrm>
              <a:off x="56667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연결선 68"/>
            <p:cNvCxnSpPr/>
            <p:nvPr/>
          </p:nvCxnSpPr>
          <p:spPr>
            <a:xfrm>
              <a:off x="57632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연결선 69"/>
            <p:cNvCxnSpPr/>
            <p:nvPr/>
          </p:nvCxnSpPr>
          <p:spPr>
            <a:xfrm>
              <a:off x="58597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/>
            <p:cNvCxnSpPr/>
            <p:nvPr/>
          </p:nvCxnSpPr>
          <p:spPr>
            <a:xfrm>
              <a:off x="59563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연결선 71"/>
            <p:cNvCxnSpPr/>
            <p:nvPr/>
          </p:nvCxnSpPr>
          <p:spPr>
            <a:xfrm>
              <a:off x="60528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>
              <a:off x="61493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>
              <a:off x="62458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>
              <a:off x="63423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연결선 75"/>
            <p:cNvCxnSpPr/>
            <p:nvPr/>
          </p:nvCxnSpPr>
          <p:spPr>
            <a:xfrm>
              <a:off x="64389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/>
            <p:cNvCxnSpPr/>
            <p:nvPr/>
          </p:nvCxnSpPr>
          <p:spPr>
            <a:xfrm>
              <a:off x="65354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연결선 77"/>
            <p:cNvCxnSpPr/>
            <p:nvPr/>
          </p:nvCxnSpPr>
          <p:spPr>
            <a:xfrm>
              <a:off x="66319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직선 연결선 78"/>
            <p:cNvCxnSpPr/>
            <p:nvPr/>
          </p:nvCxnSpPr>
          <p:spPr>
            <a:xfrm>
              <a:off x="67284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연결선 79"/>
            <p:cNvCxnSpPr/>
            <p:nvPr/>
          </p:nvCxnSpPr>
          <p:spPr>
            <a:xfrm>
              <a:off x="68249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직선 연결선 80"/>
            <p:cNvCxnSpPr/>
            <p:nvPr/>
          </p:nvCxnSpPr>
          <p:spPr>
            <a:xfrm>
              <a:off x="69215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직선 연결선 81"/>
            <p:cNvCxnSpPr/>
            <p:nvPr/>
          </p:nvCxnSpPr>
          <p:spPr>
            <a:xfrm>
              <a:off x="70180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직선 연결선 82"/>
            <p:cNvCxnSpPr/>
            <p:nvPr/>
          </p:nvCxnSpPr>
          <p:spPr>
            <a:xfrm>
              <a:off x="71145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83"/>
            <p:cNvCxnSpPr/>
            <p:nvPr/>
          </p:nvCxnSpPr>
          <p:spPr>
            <a:xfrm>
              <a:off x="72110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/>
            <p:nvPr/>
          </p:nvCxnSpPr>
          <p:spPr>
            <a:xfrm>
              <a:off x="73075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/>
            <p:nvPr/>
          </p:nvCxnSpPr>
          <p:spPr>
            <a:xfrm>
              <a:off x="74041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직선 연결선 86"/>
            <p:cNvCxnSpPr/>
            <p:nvPr/>
          </p:nvCxnSpPr>
          <p:spPr>
            <a:xfrm>
              <a:off x="75006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직선 연결선 87"/>
            <p:cNvCxnSpPr/>
            <p:nvPr/>
          </p:nvCxnSpPr>
          <p:spPr>
            <a:xfrm>
              <a:off x="75971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직선 연결선 88"/>
            <p:cNvCxnSpPr/>
            <p:nvPr/>
          </p:nvCxnSpPr>
          <p:spPr>
            <a:xfrm>
              <a:off x="76936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직선 연결선 89"/>
            <p:cNvCxnSpPr/>
            <p:nvPr/>
          </p:nvCxnSpPr>
          <p:spPr>
            <a:xfrm>
              <a:off x="77901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직선 연결선 90"/>
            <p:cNvCxnSpPr/>
            <p:nvPr/>
          </p:nvCxnSpPr>
          <p:spPr>
            <a:xfrm>
              <a:off x="78867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직선 연결선 91"/>
            <p:cNvCxnSpPr/>
            <p:nvPr/>
          </p:nvCxnSpPr>
          <p:spPr>
            <a:xfrm>
              <a:off x="79832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직선 연결선 92"/>
            <p:cNvCxnSpPr/>
            <p:nvPr/>
          </p:nvCxnSpPr>
          <p:spPr>
            <a:xfrm>
              <a:off x="80797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직선 연결선 93"/>
            <p:cNvCxnSpPr/>
            <p:nvPr/>
          </p:nvCxnSpPr>
          <p:spPr>
            <a:xfrm>
              <a:off x="81762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직선 연결선 94"/>
            <p:cNvCxnSpPr/>
            <p:nvPr/>
          </p:nvCxnSpPr>
          <p:spPr>
            <a:xfrm>
              <a:off x="82727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직선 연결선 95"/>
            <p:cNvCxnSpPr/>
            <p:nvPr/>
          </p:nvCxnSpPr>
          <p:spPr>
            <a:xfrm>
              <a:off x="83693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직선 연결선 96"/>
            <p:cNvCxnSpPr/>
            <p:nvPr/>
          </p:nvCxnSpPr>
          <p:spPr>
            <a:xfrm>
              <a:off x="84658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직선 연결선 97"/>
            <p:cNvCxnSpPr/>
            <p:nvPr/>
          </p:nvCxnSpPr>
          <p:spPr>
            <a:xfrm>
              <a:off x="85623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직선 연결선 98"/>
            <p:cNvCxnSpPr/>
            <p:nvPr/>
          </p:nvCxnSpPr>
          <p:spPr>
            <a:xfrm>
              <a:off x="86588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직선 연결선 99"/>
            <p:cNvCxnSpPr/>
            <p:nvPr/>
          </p:nvCxnSpPr>
          <p:spPr>
            <a:xfrm>
              <a:off x="87553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직선 연결선 100"/>
            <p:cNvCxnSpPr/>
            <p:nvPr/>
          </p:nvCxnSpPr>
          <p:spPr>
            <a:xfrm>
              <a:off x="88519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직선 연결선 101"/>
            <p:cNvCxnSpPr/>
            <p:nvPr/>
          </p:nvCxnSpPr>
          <p:spPr>
            <a:xfrm>
              <a:off x="89484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직선 연결선 102"/>
            <p:cNvCxnSpPr/>
            <p:nvPr/>
          </p:nvCxnSpPr>
          <p:spPr>
            <a:xfrm>
              <a:off x="90449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자유형 103"/>
          <p:cNvSpPr/>
          <p:nvPr/>
        </p:nvSpPr>
        <p:spPr>
          <a:xfrm rot="10800000">
            <a:off x="1070846" y="2832689"/>
            <a:ext cx="3483569" cy="2294046"/>
          </a:xfrm>
          <a:custGeom>
            <a:avLst/>
            <a:gdLst>
              <a:gd name="connsiteX0" fmla="*/ 1746248 w 1828800"/>
              <a:gd name="connsiteY0" fmla="*/ 1599981 h 1599981"/>
              <a:gd name="connsiteX1" fmla="*/ 82552 w 1828800"/>
              <a:gd name="connsiteY1" fmla="*/ 1599981 h 1599981"/>
              <a:gd name="connsiteX2" fmla="*/ 0 w 1828800"/>
              <a:gd name="connsiteY2" fmla="*/ 1517429 h 1599981"/>
              <a:gd name="connsiteX3" fmla="*/ 0 w 1828800"/>
              <a:gd name="connsiteY3" fmla="*/ 272833 h 1599981"/>
              <a:gd name="connsiteX4" fmla="*/ 82552 w 1828800"/>
              <a:gd name="connsiteY4" fmla="*/ 190281 h 1599981"/>
              <a:gd name="connsiteX5" fmla="*/ 804036 w 1828800"/>
              <a:gd name="connsiteY5" fmla="*/ 190281 h 1599981"/>
              <a:gd name="connsiteX6" fmla="*/ 914400 w 1828800"/>
              <a:gd name="connsiteY6" fmla="*/ 0 h 1599981"/>
              <a:gd name="connsiteX7" fmla="*/ 1024764 w 1828800"/>
              <a:gd name="connsiteY7" fmla="*/ 190281 h 1599981"/>
              <a:gd name="connsiteX8" fmla="*/ 1746248 w 1828800"/>
              <a:gd name="connsiteY8" fmla="*/ 190281 h 1599981"/>
              <a:gd name="connsiteX9" fmla="*/ 1828800 w 1828800"/>
              <a:gd name="connsiteY9" fmla="*/ 272833 h 1599981"/>
              <a:gd name="connsiteX10" fmla="*/ 1828800 w 1828800"/>
              <a:gd name="connsiteY10" fmla="*/ 1517429 h 1599981"/>
              <a:gd name="connsiteX11" fmla="*/ 1746248 w 1828800"/>
              <a:gd name="connsiteY11" fmla="*/ 1599981 h 159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8800" h="1599981">
                <a:moveTo>
                  <a:pt x="1746248" y="1599981"/>
                </a:moveTo>
                <a:lnTo>
                  <a:pt x="82552" y="1599981"/>
                </a:lnTo>
                <a:cubicBezTo>
                  <a:pt x="36960" y="1599981"/>
                  <a:pt x="0" y="1563021"/>
                  <a:pt x="0" y="1517429"/>
                </a:cubicBezTo>
                <a:lnTo>
                  <a:pt x="0" y="272833"/>
                </a:lnTo>
                <a:cubicBezTo>
                  <a:pt x="0" y="227241"/>
                  <a:pt x="36960" y="190281"/>
                  <a:pt x="82552" y="190281"/>
                </a:cubicBezTo>
                <a:lnTo>
                  <a:pt x="804036" y="190281"/>
                </a:lnTo>
                <a:lnTo>
                  <a:pt x="914400" y="0"/>
                </a:lnTo>
                <a:lnTo>
                  <a:pt x="1024764" y="190281"/>
                </a:lnTo>
                <a:lnTo>
                  <a:pt x="1746248" y="190281"/>
                </a:lnTo>
                <a:cubicBezTo>
                  <a:pt x="1791840" y="190281"/>
                  <a:pt x="1828800" y="227241"/>
                  <a:pt x="1828800" y="272833"/>
                </a:cubicBezTo>
                <a:lnTo>
                  <a:pt x="1828800" y="1517429"/>
                </a:lnTo>
                <a:cubicBezTo>
                  <a:pt x="1828800" y="1563021"/>
                  <a:pt x="1791840" y="1599981"/>
                  <a:pt x="1746248" y="1599981"/>
                </a:cubicBezTo>
                <a:close/>
              </a:path>
            </a:pathLst>
          </a:custGeom>
          <a:solidFill>
            <a:schemeClr val="bg1"/>
          </a:solidFill>
          <a:ln w="22225">
            <a:solidFill>
              <a:srgbClr val="2C6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TextBox 104"/>
          <p:cNvSpPr txBox="1"/>
          <p:nvPr/>
        </p:nvSpPr>
        <p:spPr>
          <a:xfrm>
            <a:off x="2382148" y="289064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C649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기능론</a:t>
            </a:r>
            <a:endParaRPr lang="ko-KR" altLang="en-US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C649F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130299" y="3478230"/>
            <a:ext cx="337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sz="1400" dirty="0"/>
              <a:t>사회 구조를 긍정적으로 인식</a:t>
            </a:r>
            <a:endParaRPr lang="en-US" altLang="ko-K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sz="1400" dirty="0"/>
              <a:t>사회 구조는 모든 구성원의 합의</a:t>
            </a:r>
            <a:r>
              <a:rPr lang="ko-KR" altLang="en-US" sz="1400" dirty="0"/>
              <a:t>로 이루어짐</a:t>
            </a:r>
            <a:endParaRPr lang="en-US" altLang="ko-K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sz="1400" dirty="0"/>
              <a:t>사회 구조를 준수해야 </a:t>
            </a:r>
            <a:r>
              <a:rPr lang="ko-KR" altLang="en-US" sz="1400" dirty="0"/>
              <a:t>함</a:t>
            </a:r>
            <a:endParaRPr lang="en-US" altLang="ko-K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sz="1400" dirty="0"/>
              <a:t>한계점</a:t>
            </a:r>
            <a:r>
              <a:rPr lang="en-US" altLang="ko-KR" sz="1400" dirty="0"/>
              <a:t>: </a:t>
            </a:r>
            <a:r>
              <a:rPr lang="ko-KR" altLang="ko-KR" sz="1400" dirty="0"/>
              <a:t>급격한 사회구조의 변동을 설명하지 못</a:t>
            </a:r>
            <a:r>
              <a:rPr lang="ko-KR" altLang="en-US" sz="1400" dirty="0"/>
              <a:t>함</a:t>
            </a:r>
            <a:endParaRPr lang="ko-KR" altLang="ko-KR" sz="1400" dirty="0"/>
          </a:p>
        </p:txBody>
      </p:sp>
      <p:pic>
        <p:nvPicPr>
          <p:cNvPr id="107" name="그림 1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914" y="5483437"/>
            <a:ext cx="1879632" cy="579550"/>
          </a:xfrm>
          <a:prstGeom prst="rect">
            <a:avLst/>
          </a:prstGeom>
        </p:spPr>
      </p:pic>
      <p:sp>
        <p:nvSpPr>
          <p:cNvPr id="108" name="자유형 107"/>
          <p:cNvSpPr/>
          <p:nvPr/>
        </p:nvSpPr>
        <p:spPr>
          <a:xfrm rot="10800000">
            <a:off x="4832658" y="2843443"/>
            <a:ext cx="3405522" cy="2294046"/>
          </a:xfrm>
          <a:custGeom>
            <a:avLst/>
            <a:gdLst>
              <a:gd name="connsiteX0" fmla="*/ 1746248 w 1828800"/>
              <a:gd name="connsiteY0" fmla="*/ 1599981 h 1599981"/>
              <a:gd name="connsiteX1" fmla="*/ 82552 w 1828800"/>
              <a:gd name="connsiteY1" fmla="*/ 1599981 h 1599981"/>
              <a:gd name="connsiteX2" fmla="*/ 0 w 1828800"/>
              <a:gd name="connsiteY2" fmla="*/ 1517429 h 1599981"/>
              <a:gd name="connsiteX3" fmla="*/ 0 w 1828800"/>
              <a:gd name="connsiteY3" fmla="*/ 272833 h 1599981"/>
              <a:gd name="connsiteX4" fmla="*/ 82552 w 1828800"/>
              <a:gd name="connsiteY4" fmla="*/ 190281 h 1599981"/>
              <a:gd name="connsiteX5" fmla="*/ 804037 w 1828800"/>
              <a:gd name="connsiteY5" fmla="*/ 190281 h 1599981"/>
              <a:gd name="connsiteX6" fmla="*/ 914400 w 1828800"/>
              <a:gd name="connsiteY6" fmla="*/ 0 h 1599981"/>
              <a:gd name="connsiteX7" fmla="*/ 1024764 w 1828800"/>
              <a:gd name="connsiteY7" fmla="*/ 190281 h 1599981"/>
              <a:gd name="connsiteX8" fmla="*/ 1746248 w 1828800"/>
              <a:gd name="connsiteY8" fmla="*/ 190281 h 1599981"/>
              <a:gd name="connsiteX9" fmla="*/ 1828800 w 1828800"/>
              <a:gd name="connsiteY9" fmla="*/ 272833 h 1599981"/>
              <a:gd name="connsiteX10" fmla="*/ 1828800 w 1828800"/>
              <a:gd name="connsiteY10" fmla="*/ 1517429 h 1599981"/>
              <a:gd name="connsiteX11" fmla="*/ 1746248 w 1828800"/>
              <a:gd name="connsiteY11" fmla="*/ 1599981 h 159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8800" h="1599981">
                <a:moveTo>
                  <a:pt x="1746248" y="1599981"/>
                </a:moveTo>
                <a:lnTo>
                  <a:pt x="82552" y="1599981"/>
                </a:lnTo>
                <a:cubicBezTo>
                  <a:pt x="36960" y="1599981"/>
                  <a:pt x="0" y="1563021"/>
                  <a:pt x="0" y="1517429"/>
                </a:cubicBezTo>
                <a:lnTo>
                  <a:pt x="0" y="272833"/>
                </a:lnTo>
                <a:cubicBezTo>
                  <a:pt x="0" y="227241"/>
                  <a:pt x="36960" y="190281"/>
                  <a:pt x="82552" y="190281"/>
                </a:cubicBezTo>
                <a:lnTo>
                  <a:pt x="804037" y="190281"/>
                </a:lnTo>
                <a:lnTo>
                  <a:pt x="914400" y="0"/>
                </a:lnTo>
                <a:lnTo>
                  <a:pt x="1024764" y="190281"/>
                </a:lnTo>
                <a:lnTo>
                  <a:pt x="1746248" y="190281"/>
                </a:lnTo>
                <a:cubicBezTo>
                  <a:pt x="1791840" y="190281"/>
                  <a:pt x="1828800" y="227241"/>
                  <a:pt x="1828800" y="272833"/>
                </a:cubicBezTo>
                <a:lnTo>
                  <a:pt x="1828800" y="1517429"/>
                </a:lnTo>
                <a:cubicBezTo>
                  <a:pt x="1828800" y="1563021"/>
                  <a:pt x="1791840" y="1599981"/>
                  <a:pt x="1746248" y="1599981"/>
                </a:cubicBezTo>
                <a:close/>
              </a:path>
            </a:pathLst>
          </a:custGeom>
          <a:solidFill>
            <a:schemeClr val="bg1"/>
          </a:solidFill>
          <a:ln w="22225">
            <a:solidFill>
              <a:srgbClr val="2C6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TextBox 108"/>
          <p:cNvSpPr txBox="1"/>
          <p:nvPr/>
        </p:nvSpPr>
        <p:spPr>
          <a:xfrm>
            <a:off x="6193357" y="289064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C649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갈등론</a:t>
            </a:r>
            <a:endParaRPr lang="ko-KR" altLang="en-US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C649F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890751" y="3448736"/>
            <a:ext cx="33474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sz="1400" dirty="0"/>
              <a:t>사회 구조를 부정적으로 인식</a:t>
            </a:r>
            <a:endParaRPr lang="en-US" altLang="ko-K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sz="1400" dirty="0"/>
              <a:t>사회 구조는 특정 집단의 합의로 만들어짐</a:t>
            </a:r>
            <a:endParaRPr lang="en-US" altLang="ko-K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sz="1400" dirty="0"/>
              <a:t>사회 구조를 변동해야 </a:t>
            </a:r>
            <a:r>
              <a:rPr lang="ko-KR" altLang="en-US" sz="1400" dirty="0"/>
              <a:t>함</a:t>
            </a:r>
            <a:endParaRPr lang="en-US" altLang="ko-K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sz="1400" dirty="0"/>
              <a:t>한계점</a:t>
            </a:r>
            <a:r>
              <a:rPr lang="en-US" altLang="ko-KR" sz="1400" dirty="0"/>
              <a:t>: </a:t>
            </a:r>
            <a:r>
              <a:rPr lang="ko-KR" altLang="ko-KR" sz="1400" dirty="0"/>
              <a:t>협동과 조화의 측면들을 간과함</a:t>
            </a:r>
          </a:p>
        </p:txBody>
      </p:sp>
      <p:pic>
        <p:nvPicPr>
          <p:cNvPr id="111" name="그림 1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59" y="5464889"/>
            <a:ext cx="1888636" cy="58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1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/>
      <p:bldP spid="106" grpId="0"/>
      <p:bldP spid="108" grpId="0" animBg="1"/>
      <p:bldP spid="109" grpId="0"/>
      <p:bldP spid="1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US" altLang="ko-KR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Ⅱ</a:t>
            </a: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 구조와 일탈 행동</a:t>
            </a:r>
            <a:endParaRPr lang="ko-KR" altLang="en-US" sz="2000" spc="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527" y="1736502"/>
            <a:ext cx="2221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 구조의 특징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액자 2"/>
          <p:cNvSpPr/>
          <p:nvPr/>
        </p:nvSpPr>
        <p:spPr>
          <a:xfrm>
            <a:off x="702527" y="1616927"/>
            <a:ext cx="2308302" cy="639260"/>
          </a:xfrm>
          <a:prstGeom prst="frame">
            <a:avLst>
              <a:gd name="adj1" fmla="val 377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815524" y="3102805"/>
            <a:ext cx="1757172" cy="2014596"/>
            <a:chOff x="1042665" y="2524798"/>
            <a:chExt cx="1757172" cy="2014596"/>
          </a:xfrm>
        </p:grpSpPr>
        <p:sp>
          <p:nvSpPr>
            <p:cNvPr id="7" name="타원 6"/>
            <p:cNvSpPr/>
            <p:nvPr/>
          </p:nvSpPr>
          <p:spPr>
            <a:xfrm>
              <a:off x="1042665" y="2770341"/>
              <a:ext cx="1757172" cy="1769053"/>
            </a:xfrm>
            <a:prstGeom prst="ellipse">
              <a:avLst/>
            </a:prstGeom>
            <a:solidFill>
              <a:srgbClr val="79ADDD">
                <a:alpha val="5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32207" y="2524798"/>
              <a:ext cx="5715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1</a:t>
              </a:r>
              <a:endParaRPr lang="ko-KR" altLang="en-US" sz="4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23591" y="3558771"/>
              <a:ext cx="1588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지속성</a:t>
              </a:r>
              <a:endPara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4585439" y="3097610"/>
            <a:ext cx="1760649" cy="2024987"/>
            <a:chOff x="4811255" y="2514407"/>
            <a:chExt cx="1760649" cy="2024987"/>
          </a:xfrm>
          <a:solidFill>
            <a:srgbClr val="3E6DC2"/>
          </a:solidFill>
        </p:grpSpPr>
        <p:sp>
          <p:nvSpPr>
            <p:cNvPr id="11" name="타원 10"/>
            <p:cNvSpPr/>
            <p:nvPr/>
          </p:nvSpPr>
          <p:spPr>
            <a:xfrm>
              <a:off x="4811255" y="2770341"/>
              <a:ext cx="1760649" cy="17690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65751" y="2514407"/>
              <a:ext cx="5715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3</a:t>
              </a:r>
              <a:endParaRPr lang="ko-KR" altLang="en-US" sz="4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64083" y="3553575"/>
              <a:ext cx="137483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변동성</a:t>
              </a:r>
              <a:endPara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2690404" y="3102805"/>
            <a:ext cx="1760649" cy="2014596"/>
            <a:chOff x="2917545" y="2524798"/>
            <a:chExt cx="1760649" cy="2014596"/>
          </a:xfrm>
          <a:solidFill>
            <a:srgbClr val="599AD5"/>
          </a:solidFill>
        </p:grpSpPr>
        <p:sp>
          <p:nvSpPr>
            <p:cNvPr id="17" name="타원 16"/>
            <p:cNvSpPr/>
            <p:nvPr/>
          </p:nvSpPr>
          <p:spPr>
            <a:xfrm>
              <a:off x="2917545" y="2770341"/>
              <a:ext cx="1760649" cy="17690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96823" y="2524798"/>
              <a:ext cx="5715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2</a:t>
              </a:r>
              <a:endParaRPr lang="ko-KR" altLang="en-US" sz="4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51372" y="3548905"/>
              <a:ext cx="1344091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안정성</a:t>
              </a:r>
              <a:endPara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6473652" y="3102805"/>
            <a:ext cx="1863101" cy="2014596"/>
            <a:chOff x="6699468" y="2524798"/>
            <a:chExt cx="1863101" cy="2014596"/>
          </a:xfrm>
        </p:grpSpPr>
        <p:sp>
          <p:nvSpPr>
            <p:cNvPr id="21" name="타원 20"/>
            <p:cNvSpPr/>
            <p:nvPr/>
          </p:nvSpPr>
          <p:spPr>
            <a:xfrm>
              <a:off x="6703869" y="2770341"/>
              <a:ext cx="1760649" cy="1769053"/>
            </a:xfrm>
            <a:prstGeom prst="ellipse">
              <a:avLst/>
            </a:prstGeom>
            <a:solidFill>
              <a:srgbClr val="294983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64411" y="2524798"/>
              <a:ext cx="5715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4</a:t>
              </a:r>
              <a:endParaRPr lang="ko-KR" altLang="en-US" sz="4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99468" y="3554000"/>
              <a:ext cx="1863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강제성</a:t>
              </a:r>
              <a:endPara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255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Ⅱ. </a:t>
            </a: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 구조와 일탈 행동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527" y="1736502"/>
            <a:ext cx="1148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예제 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6" name="액자 25"/>
          <p:cNvSpPr/>
          <p:nvPr/>
        </p:nvSpPr>
        <p:spPr>
          <a:xfrm>
            <a:off x="702527" y="1616927"/>
            <a:ext cx="1193180" cy="639260"/>
          </a:xfrm>
          <a:prstGeom prst="frame">
            <a:avLst>
              <a:gd name="adj1" fmla="val 377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6749" y="2851694"/>
            <a:ext cx="66077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 smtClean="0">
                <a:hlinkClick r:id="rId2"/>
              </a:rPr>
              <a:t>www.socrative.com</a:t>
            </a:r>
            <a:endParaRPr lang="en-US" altLang="ko-KR" sz="5400" dirty="0" smtClean="0"/>
          </a:p>
          <a:p>
            <a:endParaRPr lang="en-US" altLang="ko-KR" sz="5400" dirty="0"/>
          </a:p>
          <a:p>
            <a:r>
              <a:rPr lang="en-US" altLang="ko-KR" sz="5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▶▶</a:t>
            </a:r>
            <a:r>
              <a:rPr lang="en-US" altLang="ko-KR" sz="5400" dirty="0" smtClean="0"/>
              <a:t>jung9956</a:t>
            </a:r>
            <a:endParaRPr lang="ko-KR" altLang="ko-KR" sz="5400" dirty="0"/>
          </a:p>
        </p:txBody>
      </p:sp>
    </p:spTree>
    <p:extLst>
      <p:ext uri="{BB962C8B-B14F-4D97-AF65-F5344CB8AC3E}">
        <p14:creationId xmlns:p14="http://schemas.microsoft.com/office/powerpoint/2010/main" val="267783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지난 시간에</a:t>
            </a:r>
            <a:r>
              <a:rPr lang="en-US" altLang="ko-KR" dirty="0" smtClean="0"/>
              <a:t>…</a:t>
            </a:r>
            <a:endParaRPr lang="ko-KR" alt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371790" y="1303174"/>
            <a:ext cx="4387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2002 </a:t>
            </a:r>
            <a:r>
              <a:rPr lang="ko-KR" altLang="en-US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월드컵 </a:t>
            </a:r>
            <a:r>
              <a:rPr lang="en-US" altLang="ko-KR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r>
              <a:rPr lang="ko-KR" altLang="en-US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강 진출 </a:t>
            </a:r>
            <a:r>
              <a:rPr lang="en-US" altLang="ko-KR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개인과 사회의 관계</a:t>
            </a: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05" y="2242609"/>
            <a:ext cx="3748205" cy="2453371"/>
          </a:xfrm>
          <a:prstGeom prst="rect">
            <a:avLst/>
          </a:prstGeom>
        </p:spPr>
      </p:pic>
      <p:pic>
        <p:nvPicPr>
          <p:cNvPr id="65" name="그림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184" y="2211744"/>
            <a:ext cx="4094661" cy="2484236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584905" y="4937760"/>
            <a:ext cx="3748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accent1">
                    <a:lumMod val="50000"/>
                  </a:schemeClr>
                </a:solidFill>
              </a:rPr>
              <a:t>사회실재론</a:t>
            </a:r>
            <a:endParaRPr lang="en-US" altLang="ko-K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altLang="ko-KR" dirty="0" smtClean="0">
              <a:solidFill>
                <a:schemeClr val="accent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dirty="0" smtClean="0">
                <a:latin typeface="맑은 고딕" panose="020B0503020000020004" pitchFamily="50" charset="-127"/>
              </a:rPr>
              <a:t>▶민족 불굴의 정신</a:t>
            </a:r>
            <a:endParaRPr lang="ko-KR" alt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4561242" y="4927002"/>
            <a:ext cx="4012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accent1">
                    <a:lumMod val="50000"/>
                  </a:schemeClr>
                </a:solidFill>
              </a:rPr>
              <a:t>사회명목론</a:t>
            </a:r>
            <a:endParaRPr lang="en-US" altLang="ko-K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altLang="ko-KR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ko-KR" altLang="en-US" dirty="0" smtClean="0">
                <a:latin typeface="맑은 고딕" panose="020B0503020000020004" pitchFamily="50" charset="-127"/>
              </a:rPr>
              <a:t>▶스타 선수</a:t>
            </a:r>
            <a:r>
              <a:rPr lang="en-US" altLang="ko-KR" dirty="0" smtClean="0">
                <a:latin typeface="맑은 고딕" panose="020B0503020000020004" pitchFamily="50" charset="-127"/>
              </a:rPr>
              <a:t>, </a:t>
            </a:r>
            <a:r>
              <a:rPr lang="ko-KR" altLang="en-US" dirty="0" smtClean="0">
                <a:latin typeface="맑은 고딕" panose="020B0503020000020004" pitchFamily="50" charset="-127"/>
              </a:rPr>
              <a:t>감독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78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US" altLang="ko-KR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Ⅱ</a:t>
            </a: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 구조와 일탈 행동</a:t>
            </a:r>
            <a:endParaRPr lang="ko-KR" altLang="en-US" sz="2000" spc="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5552" y="1725350"/>
            <a:ext cx="153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일탈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액자 2"/>
          <p:cNvSpPr/>
          <p:nvPr/>
        </p:nvSpPr>
        <p:spPr>
          <a:xfrm>
            <a:off x="925552" y="1605775"/>
            <a:ext cx="1594624" cy="639260"/>
          </a:xfrm>
          <a:prstGeom prst="frame">
            <a:avLst>
              <a:gd name="adj1" fmla="val 377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3555" y="2716246"/>
            <a:ext cx="56430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①</a:t>
            </a:r>
            <a:r>
              <a:rPr lang="ko-KR" altLang="ko-KR" dirty="0" smtClean="0"/>
              <a:t>의미</a:t>
            </a:r>
            <a:endParaRPr lang="en-US" altLang="ko-KR" dirty="0" smtClean="0"/>
          </a:p>
          <a:p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dirty="0" smtClean="0"/>
              <a:t>사회 </a:t>
            </a:r>
            <a:r>
              <a:rPr lang="ko-KR" altLang="ko-KR" dirty="0"/>
              <a:t>규범이 정해놓은 틀을 벗어나는 </a:t>
            </a:r>
            <a:r>
              <a:rPr lang="ko-KR" altLang="ko-KR" dirty="0" smtClean="0"/>
              <a:t>행동</a:t>
            </a: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dirty="0" smtClean="0"/>
              <a:t>새치</a:t>
            </a:r>
            <a:r>
              <a:rPr lang="ko-KR" altLang="en-US" dirty="0" smtClean="0"/>
              <a:t>기</a:t>
            </a:r>
            <a:r>
              <a:rPr lang="en-US" altLang="ko-KR" dirty="0" smtClean="0"/>
              <a:t>, </a:t>
            </a:r>
            <a:r>
              <a:rPr lang="ko-KR" altLang="ko-KR" dirty="0" smtClean="0"/>
              <a:t>지각</a:t>
            </a:r>
            <a:r>
              <a:rPr lang="en-US" altLang="ko-KR" dirty="0" smtClean="0"/>
              <a:t>, </a:t>
            </a:r>
            <a:r>
              <a:rPr lang="ko-KR" altLang="ko-KR" dirty="0" smtClean="0"/>
              <a:t>절도</a:t>
            </a:r>
            <a:r>
              <a:rPr lang="en-US" altLang="ko-KR" dirty="0"/>
              <a:t>, </a:t>
            </a:r>
            <a:r>
              <a:rPr lang="ko-KR" altLang="ko-KR" dirty="0" smtClean="0"/>
              <a:t>상해</a:t>
            </a:r>
            <a:r>
              <a:rPr lang="en-US" altLang="ko-KR" dirty="0"/>
              <a:t>,</a:t>
            </a:r>
            <a:r>
              <a:rPr lang="en-US" altLang="ko-KR" dirty="0" smtClean="0"/>
              <a:t> </a:t>
            </a:r>
            <a:r>
              <a:rPr lang="ko-KR" altLang="ko-KR" dirty="0"/>
              <a:t>폭행</a:t>
            </a:r>
            <a:r>
              <a:rPr lang="en-US" altLang="ko-KR" dirty="0"/>
              <a:t>? </a:t>
            </a:r>
          </a:p>
          <a:p>
            <a:endParaRPr lang="ko-KR" altLang="en-US" dirty="0"/>
          </a:p>
        </p:txBody>
      </p:sp>
      <p:sp>
        <p:nvSpPr>
          <p:cNvPr id="7" name="타원 6"/>
          <p:cNvSpPr/>
          <p:nvPr/>
        </p:nvSpPr>
        <p:spPr>
          <a:xfrm>
            <a:off x="714901" y="3031493"/>
            <a:ext cx="2560955" cy="1921452"/>
          </a:xfrm>
          <a:prstGeom prst="ellipse">
            <a:avLst/>
          </a:prstGeom>
          <a:solidFill>
            <a:srgbClr val="4D7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946128" y="3765276"/>
            <a:ext cx="1492469" cy="914400"/>
          </a:xfrm>
          <a:prstGeom prst="ellipse">
            <a:avLst/>
          </a:prstGeom>
          <a:solidFill>
            <a:srgbClr val="294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368509" y="3765276"/>
            <a:ext cx="889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범죄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2588" y="3034721"/>
            <a:ext cx="900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일탈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0892" y="4304371"/>
            <a:ext cx="54438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/>
          </a:p>
          <a:p>
            <a:r>
              <a:rPr lang="en-US" altLang="ko-KR" dirty="0"/>
              <a:t>②</a:t>
            </a:r>
            <a:r>
              <a:rPr lang="ko-KR" altLang="ko-KR" dirty="0"/>
              <a:t>특징</a:t>
            </a:r>
            <a:endParaRPr lang="en-US" altLang="ko-KR" dirty="0"/>
          </a:p>
          <a:p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dirty="0"/>
              <a:t>상대성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일탈을 통해 사회 발전</a:t>
            </a:r>
            <a:r>
              <a:rPr lang="en-US" altLang="ko-KR" dirty="0"/>
              <a:t>/</a:t>
            </a:r>
            <a:r>
              <a:rPr lang="ko-KR" altLang="en-US" dirty="0"/>
              <a:t>사회변동 가능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237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US" altLang="ko-KR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Ⅱ</a:t>
            </a: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 구조와 일탈 행동</a:t>
            </a:r>
            <a:endParaRPr lang="ko-KR" altLang="en-US" sz="2000" spc="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527" y="1736502"/>
            <a:ext cx="2221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일탈을 보는 관점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액자 2"/>
          <p:cNvSpPr/>
          <p:nvPr/>
        </p:nvSpPr>
        <p:spPr>
          <a:xfrm>
            <a:off x="702527" y="1616927"/>
            <a:ext cx="2308302" cy="639260"/>
          </a:xfrm>
          <a:prstGeom prst="frame">
            <a:avLst>
              <a:gd name="adj1" fmla="val 377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-1" y="5984710"/>
            <a:ext cx="9144000" cy="122400"/>
            <a:chOff x="0" y="5303421"/>
            <a:chExt cx="9144000" cy="122400"/>
          </a:xfrm>
        </p:grpSpPr>
        <p:sp>
          <p:nvSpPr>
            <p:cNvPr id="6" name="직사각형 5"/>
            <p:cNvSpPr/>
            <p:nvPr/>
          </p:nvSpPr>
          <p:spPr>
            <a:xfrm>
              <a:off x="0" y="5303421"/>
              <a:ext cx="9144000" cy="1224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" name="직선 연결선 6"/>
            <p:cNvCxnSpPr/>
            <p:nvPr/>
          </p:nvCxnSpPr>
          <p:spPr>
            <a:xfrm>
              <a:off x="685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/>
          </p:nvCxnSpPr>
          <p:spPr>
            <a:xfrm>
              <a:off x="1651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2616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>
              <a:off x="3581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4546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>
              <a:off x="5511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>
              <a:off x="6477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7442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8407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9372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337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11303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2268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>
              <a:off x="13233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14198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>
              <a:off x="15163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16129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17094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18059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19024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>
              <a:off x="19989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>
              <a:off x="20955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>
              <a:off x="21920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>
              <a:off x="22885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>
              <a:off x="23850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>
              <a:off x="24815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>
              <a:off x="25781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>
              <a:off x="26746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>
              <a:off x="27711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>
              <a:off x="28676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/>
          </p:nvCxnSpPr>
          <p:spPr>
            <a:xfrm>
              <a:off x="29641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>
              <a:off x="30607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>
              <a:off x="31572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>
              <a:off x="32537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>
              <a:off x="33502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/>
            <p:cNvCxnSpPr/>
            <p:nvPr/>
          </p:nvCxnSpPr>
          <p:spPr>
            <a:xfrm>
              <a:off x="34467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/>
            <p:cNvCxnSpPr/>
            <p:nvPr/>
          </p:nvCxnSpPr>
          <p:spPr>
            <a:xfrm>
              <a:off x="35433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/>
            <p:cNvCxnSpPr/>
            <p:nvPr/>
          </p:nvCxnSpPr>
          <p:spPr>
            <a:xfrm>
              <a:off x="36398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연결선 45"/>
            <p:cNvCxnSpPr/>
            <p:nvPr/>
          </p:nvCxnSpPr>
          <p:spPr>
            <a:xfrm>
              <a:off x="37363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/>
            <p:cNvCxnSpPr/>
            <p:nvPr/>
          </p:nvCxnSpPr>
          <p:spPr>
            <a:xfrm>
              <a:off x="38328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/>
            <p:cNvCxnSpPr/>
            <p:nvPr/>
          </p:nvCxnSpPr>
          <p:spPr>
            <a:xfrm>
              <a:off x="39293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/>
            <p:cNvCxnSpPr/>
            <p:nvPr/>
          </p:nvCxnSpPr>
          <p:spPr>
            <a:xfrm>
              <a:off x="40259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/>
            <p:cNvCxnSpPr/>
            <p:nvPr/>
          </p:nvCxnSpPr>
          <p:spPr>
            <a:xfrm>
              <a:off x="41224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50"/>
            <p:cNvCxnSpPr/>
            <p:nvPr/>
          </p:nvCxnSpPr>
          <p:spPr>
            <a:xfrm>
              <a:off x="42189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/>
            <p:cNvCxnSpPr/>
            <p:nvPr/>
          </p:nvCxnSpPr>
          <p:spPr>
            <a:xfrm>
              <a:off x="43154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/>
            <p:cNvCxnSpPr/>
            <p:nvPr/>
          </p:nvCxnSpPr>
          <p:spPr>
            <a:xfrm>
              <a:off x="44119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/>
            <p:cNvCxnSpPr/>
            <p:nvPr/>
          </p:nvCxnSpPr>
          <p:spPr>
            <a:xfrm>
              <a:off x="45085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/>
            <p:nvPr/>
          </p:nvCxnSpPr>
          <p:spPr>
            <a:xfrm>
              <a:off x="46050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연결선 55"/>
            <p:cNvCxnSpPr/>
            <p:nvPr/>
          </p:nvCxnSpPr>
          <p:spPr>
            <a:xfrm>
              <a:off x="47015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/>
            <p:cNvCxnSpPr/>
            <p:nvPr/>
          </p:nvCxnSpPr>
          <p:spPr>
            <a:xfrm>
              <a:off x="47980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연결선 57"/>
            <p:cNvCxnSpPr/>
            <p:nvPr/>
          </p:nvCxnSpPr>
          <p:spPr>
            <a:xfrm>
              <a:off x="48945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연결선 58"/>
            <p:cNvCxnSpPr/>
            <p:nvPr/>
          </p:nvCxnSpPr>
          <p:spPr>
            <a:xfrm>
              <a:off x="49911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/>
            <p:cNvCxnSpPr/>
            <p:nvPr/>
          </p:nvCxnSpPr>
          <p:spPr>
            <a:xfrm>
              <a:off x="50876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연결선 60"/>
            <p:cNvCxnSpPr/>
            <p:nvPr/>
          </p:nvCxnSpPr>
          <p:spPr>
            <a:xfrm>
              <a:off x="51841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/>
            <p:cNvCxnSpPr/>
            <p:nvPr/>
          </p:nvCxnSpPr>
          <p:spPr>
            <a:xfrm>
              <a:off x="52806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/>
            <p:cNvCxnSpPr/>
            <p:nvPr/>
          </p:nvCxnSpPr>
          <p:spPr>
            <a:xfrm>
              <a:off x="53771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/>
            <p:cNvCxnSpPr/>
            <p:nvPr/>
          </p:nvCxnSpPr>
          <p:spPr>
            <a:xfrm>
              <a:off x="54737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연결선 64"/>
            <p:cNvCxnSpPr/>
            <p:nvPr/>
          </p:nvCxnSpPr>
          <p:spPr>
            <a:xfrm>
              <a:off x="55702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연결선 65"/>
            <p:cNvCxnSpPr/>
            <p:nvPr/>
          </p:nvCxnSpPr>
          <p:spPr>
            <a:xfrm>
              <a:off x="56667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연결선 66"/>
            <p:cNvCxnSpPr/>
            <p:nvPr/>
          </p:nvCxnSpPr>
          <p:spPr>
            <a:xfrm>
              <a:off x="57632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연결선 67"/>
            <p:cNvCxnSpPr/>
            <p:nvPr/>
          </p:nvCxnSpPr>
          <p:spPr>
            <a:xfrm>
              <a:off x="58597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연결선 68"/>
            <p:cNvCxnSpPr/>
            <p:nvPr/>
          </p:nvCxnSpPr>
          <p:spPr>
            <a:xfrm>
              <a:off x="59563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연결선 69"/>
            <p:cNvCxnSpPr/>
            <p:nvPr/>
          </p:nvCxnSpPr>
          <p:spPr>
            <a:xfrm>
              <a:off x="60528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/>
            <p:cNvCxnSpPr/>
            <p:nvPr/>
          </p:nvCxnSpPr>
          <p:spPr>
            <a:xfrm>
              <a:off x="61493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연결선 71"/>
            <p:cNvCxnSpPr/>
            <p:nvPr/>
          </p:nvCxnSpPr>
          <p:spPr>
            <a:xfrm>
              <a:off x="62458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>
              <a:off x="63423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>
              <a:off x="64389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>
              <a:off x="65354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연결선 75"/>
            <p:cNvCxnSpPr/>
            <p:nvPr/>
          </p:nvCxnSpPr>
          <p:spPr>
            <a:xfrm>
              <a:off x="66319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/>
            <p:cNvCxnSpPr/>
            <p:nvPr/>
          </p:nvCxnSpPr>
          <p:spPr>
            <a:xfrm>
              <a:off x="67284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연결선 77"/>
            <p:cNvCxnSpPr/>
            <p:nvPr/>
          </p:nvCxnSpPr>
          <p:spPr>
            <a:xfrm>
              <a:off x="68249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직선 연결선 78"/>
            <p:cNvCxnSpPr/>
            <p:nvPr/>
          </p:nvCxnSpPr>
          <p:spPr>
            <a:xfrm>
              <a:off x="69215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연결선 79"/>
            <p:cNvCxnSpPr/>
            <p:nvPr/>
          </p:nvCxnSpPr>
          <p:spPr>
            <a:xfrm>
              <a:off x="70180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직선 연결선 80"/>
            <p:cNvCxnSpPr/>
            <p:nvPr/>
          </p:nvCxnSpPr>
          <p:spPr>
            <a:xfrm>
              <a:off x="71145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직선 연결선 81"/>
            <p:cNvCxnSpPr/>
            <p:nvPr/>
          </p:nvCxnSpPr>
          <p:spPr>
            <a:xfrm>
              <a:off x="72110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직선 연결선 82"/>
            <p:cNvCxnSpPr/>
            <p:nvPr/>
          </p:nvCxnSpPr>
          <p:spPr>
            <a:xfrm>
              <a:off x="73075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83"/>
            <p:cNvCxnSpPr/>
            <p:nvPr/>
          </p:nvCxnSpPr>
          <p:spPr>
            <a:xfrm>
              <a:off x="74041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/>
            <p:nvPr/>
          </p:nvCxnSpPr>
          <p:spPr>
            <a:xfrm>
              <a:off x="75006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/>
            <p:nvPr/>
          </p:nvCxnSpPr>
          <p:spPr>
            <a:xfrm>
              <a:off x="75971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직선 연결선 86"/>
            <p:cNvCxnSpPr/>
            <p:nvPr/>
          </p:nvCxnSpPr>
          <p:spPr>
            <a:xfrm>
              <a:off x="76936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직선 연결선 87"/>
            <p:cNvCxnSpPr/>
            <p:nvPr/>
          </p:nvCxnSpPr>
          <p:spPr>
            <a:xfrm>
              <a:off x="77901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직선 연결선 88"/>
            <p:cNvCxnSpPr/>
            <p:nvPr/>
          </p:nvCxnSpPr>
          <p:spPr>
            <a:xfrm>
              <a:off x="78867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직선 연결선 89"/>
            <p:cNvCxnSpPr/>
            <p:nvPr/>
          </p:nvCxnSpPr>
          <p:spPr>
            <a:xfrm>
              <a:off x="79832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직선 연결선 90"/>
            <p:cNvCxnSpPr/>
            <p:nvPr/>
          </p:nvCxnSpPr>
          <p:spPr>
            <a:xfrm>
              <a:off x="80797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직선 연결선 91"/>
            <p:cNvCxnSpPr/>
            <p:nvPr/>
          </p:nvCxnSpPr>
          <p:spPr>
            <a:xfrm>
              <a:off x="81762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직선 연결선 92"/>
            <p:cNvCxnSpPr/>
            <p:nvPr/>
          </p:nvCxnSpPr>
          <p:spPr>
            <a:xfrm>
              <a:off x="82727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직선 연결선 93"/>
            <p:cNvCxnSpPr/>
            <p:nvPr/>
          </p:nvCxnSpPr>
          <p:spPr>
            <a:xfrm>
              <a:off x="83693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직선 연결선 94"/>
            <p:cNvCxnSpPr/>
            <p:nvPr/>
          </p:nvCxnSpPr>
          <p:spPr>
            <a:xfrm>
              <a:off x="84658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직선 연결선 95"/>
            <p:cNvCxnSpPr/>
            <p:nvPr/>
          </p:nvCxnSpPr>
          <p:spPr>
            <a:xfrm>
              <a:off x="85623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직선 연결선 96"/>
            <p:cNvCxnSpPr/>
            <p:nvPr/>
          </p:nvCxnSpPr>
          <p:spPr>
            <a:xfrm>
              <a:off x="86588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직선 연결선 97"/>
            <p:cNvCxnSpPr/>
            <p:nvPr/>
          </p:nvCxnSpPr>
          <p:spPr>
            <a:xfrm>
              <a:off x="87553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직선 연결선 98"/>
            <p:cNvCxnSpPr/>
            <p:nvPr/>
          </p:nvCxnSpPr>
          <p:spPr>
            <a:xfrm>
              <a:off x="88519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직선 연결선 99"/>
            <p:cNvCxnSpPr/>
            <p:nvPr/>
          </p:nvCxnSpPr>
          <p:spPr>
            <a:xfrm>
              <a:off x="89484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직선 연결선 100"/>
            <p:cNvCxnSpPr/>
            <p:nvPr/>
          </p:nvCxnSpPr>
          <p:spPr>
            <a:xfrm>
              <a:off x="90449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자유형 101"/>
          <p:cNvSpPr/>
          <p:nvPr/>
        </p:nvSpPr>
        <p:spPr>
          <a:xfrm rot="10800000">
            <a:off x="6359347" y="2855731"/>
            <a:ext cx="2366009" cy="2294046"/>
          </a:xfrm>
          <a:custGeom>
            <a:avLst/>
            <a:gdLst>
              <a:gd name="connsiteX0" fmla="*/ 1746248 w 1828800"/>
              <a:gd name="connsiteY0" fmla="*/ 1599981 h 1599981"/>
              <a:gd name="connsiteX1" fmla="*/ 82552 w 1828800"/>
              <a:gd name="connsiteY1" fmla="*/ 1599981 h 1599981"/>
              <a:gd name="connsiteX2" fmla="*/ 0 w 1828800"/>
              <a:gd name="connsiteY2" fmla="*/ 1517429 h 1599981"/>
              <a:gd name="connsiteX3" fmla="*/ 0 w 1828800"/>
              <a:gd name="connsiteY3" fmla="*/ 272833 h 1599981"/>
              <a:gd name="connsiteX4" fmla="*/ 82552 w 1828800"/>
              <a:gd name="connsiteY4" fmla="*/ 190281 h 1599981"/>
              <a:gd name="connsiteX5" fmla="*/ 804037 w 1828800"/>
              <a:gd name="connsiteY5" fmla="*/ 190281 h 1599981"/>
              <a:gd name="connsiteX6" fmla="*/ 914400 w 1828800"/>
              <a:gd name="connsiteY6" fmla="*/ 0 h 1599981"/>
              <a:gd name="connsiteX7" fmla="*/ 1024764 w 1828800"/>
              <a:gd name="connsiteY7" fmla="*/ 190281 h 1599981"/>
              <a:gd name="connsiteX8" fmla="*/ 1746248 w 1828800"/>
              <a:gd name="connsiteY8" fmla="*/ 190281 h 1599981"/>
              <a:gd name="connsiteX9" fmla="*/ 1828800 w 1828800"/>
              <a:gd name="connsiteY9" fmla="*/ 272833 h 1599981"/>
              <a:gd name="connsiteX10" fmla="*/ 1828800 w 1828800"/>
              <a:gd name="connsiteY10" fmla="*/ 1517429 h 1599981"/>
              <a:gd name="connsiteX11" fmla="*/ 1746248 w 1828800"/>
              <a:gd name="connsiteY11" fmla="*/ 1599981 h 159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8800" h="1599981">
                <a:moveTo>
                  <a:pt x="1746248" y="1599981"/>
                </a:moveTo>
                <a:lnTo>
                  <a:pt x="82552" y="1599981"/>
                </a:lnTo>
                <a:cubicBezTo>
                  <a:pt x="36960" y="1599981"/>
                  <a:pt x="0" y="1563021"/>
                  <a:pt x="0" y="1517429"/>
                </a:cubicBezTo>
                <a:lnTo>
                  <a:pt x="0" y="272833"/>
                </a:lnTo>
                <a:cubicBezTo>
                  <a:pt x="0" y="227241"/>
                  <a:pt x="36960" y="190281"/>
                  <a:pt x="82552" y="190281"/>
                </a:cubicBezTo>
                <a:lnTo>
                  <a:pt x="804037" y="190281"/>
                </a:lnTo>
                <a:lnTo>
                  <a:pt x="914400" y="0"/>
                </a:lnTo>
                <a:lnTo>
                  <a:pt x="1024764" y="190281"/>
                </a:lnTo>
                <a:lnTo>
                  <a:pt x="1746248" y="190281"/>
                </a:lnTo>
                <a:cubicBezTo>
                  <a:pt x="1791840" y="190281"/>
                  <a:pt x="1828800" y="227241"/>
                  <a:pt x="1828800" y="272833"/>
                </a:cubicBezTo>
                <a:lnTo>
                  <a:pt x="1828800" y="1517429"/>
                </a:lnTo>
                <a:cubicBezTo>
                  <a:pt x="1828800" y="1563021"/>
                  <a:pt x="1791840" y="1599981"/>
                  <a:pt x="1746248" y="1599981"/>
                </a:cubicBezTo>
                <a:close/>
              </a:path>
            </a:pathLst>
          </a:custGeom>
          <a:solidFill>
            <a:srgbClr val="2C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3" name="TextBox 102"/>
          <p:cNvSpPr txBox="1"/>
          <p:nvPr/>
        </p:nvSpPr>
        <p:spPr>
          <a:xfrm>
            <a:off x="6458835" y="3017971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CF0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상징적 </a:t>
            </a:r>
            <a:r>
              <a:rPr lang="ko-KR" altLang="en-US" b="1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CF0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상호작용론</a:t>
            </a:r>
            <a:endParaRPr lang="ko-KR" altLang="en-US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FFCF0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371092" y="3552998"/>
            <a:ext cx="2354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sz="1600" dirty="0">
                <a:solidFill>
                  <a:schemeClr val="bg1"/>
                </a:solidFill>
              </a:rPr>
              <a:t>상호작용을 통해 사회화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ko-KR" altLang="ko-KR" sz="1600" dirty="0">
                <a:solidFill>
                  <a:schemeClr val="bg1"/>
                </a:solidFill>
              </a:rPr>
              <a:t>거울자아이론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pic>
        <p:nvPicPr>
          <p:cNvPr id="105" name="그림 1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397" y="5481398"/>
            <a:ext cx="1872360" cy="582160"/>
          </a:xfrm>
          <a:prstGeom prst="rect">
            <a:avLst/>
          </a:prstGeom>
        </p:spPr>
      </p:pic>
      <p:sp>
        <p:nvSpPr>
          <p:cNvPr id="106" name="자유형 105"/>
          <p:cNvSpPr/>
          <p:nvPr/>
        </p:nvSpPr>
        <p:spPr>
          <a:xfrm rot="10800000">
            <a:off x="628191" y="2855731"/>
            <a:ext cx="2366009" cy="2294046"/>
          </a:xfrm>
          <a:custGeom>
            <a:avLst/>
            <a:gdLst>
              <a:gd name="connsiteX0" fmla="*/ 1746248 w 1828800"/>
              <a:gd name="connsiteY0" fmla="*/ 1599981 h 1599981"/>
              <a:gd name="connsiteX1" fmla="*/ 82552 w 1828800"/>
              <a:gd name="connsiteY1" fmla="*/ 1599981 h 1599981"/>
              <a:gd name="connsiteX2" fmla="*/ 0 w 1828800"/>
              <a:gd name="connsiteY2" fmla="*/ 1517429 h 1599981"/>
              <a:gd name="connsiteX3" fmla="*/ 0 w 1828800"/>
              <a:gd name="connsiteY3" fmla="*/ 272833 h 1599981"/>
              <a:gd name="connsiteX4" fmla="*/ 82552 w 1828800"/>
              <a:gd name="connsiteY4" fmla="*/ 190281 h 1599981"/>
              <a:gd name="connsiteX5" fmla="*/ 804036 w 1828800"/>
              <a:gd name="connsiteY5" fmla="*/ 190281 h 1599981"/>
              <a:gd name="connsiteX6" fmla="*/ 914400 w 1828800"/>
              <a:gd name="connsiteY6" fmla="*/ 0 h 1599981"/>
              <a:gd name="connsiteX7" fmla="*/ 1024764 w 1828800"/>
              <a:gd name="connsiteY7" fmla="*/ 190281 h 1599981"/>
              <a:gd name="connsiteX8" fmla="*/ 1746248 w 1828800"/>
              <a:gd name="connsiteY8" fmla="*/ 190281 h 1599981"/>
              <a:gd name="connsiteX9" fmla="*/ 1828800 w 1828800"/>
              <a:gd name="connsiteY9" fmla="*/ 272833 h 1599981"/>
              <a:gd name="connsiteX10" fmla="*/ 1828800 w 1828800"/>
              <a:gd name="connsiteY10" fmla="*/ 1517429 h 1599981"/>
              <a:gd name="connsiteX11" fmla="*/ 1746248 w 1828800"/>
              <a:gd name="connsiteY11" fmla="*/ 1599981 h 159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8800" h="1599981">
                <a:moveTo>
                  <a:pt x="1746248" y="1599981"/>
                </a:moveTo>
                <a:lnTo>
                  <a:pt x="82552" y="1599981"/>
                </a:lnTo>
                <a:cubicBezTo>
                  <a:pt x="36960" y="1599981"/>
                  <a:pt x="0" y="1563021"/>
                  <a:pt x="0" y="1517429"/>
                </a:cubicBezTo>
                <a:lnTo>
                  <a:pt x="0" y="272833"/>
                </a:lnTo>
                <a:cubicBezTo>
                  <a:pt x="0" y="227241"/>
                  <a:pt x="36960" y="190281"/>
                  <a:pt x="82552" y="190281"/>
                </a:cubicBezTo>
                <a:lnTo>
                  <a:pt x="804036" y="190281"/>
                </a:lnTo>
                <a:lnTo>
                  <a:pt x="914400" y="0"/>
                </a:lnTo>
                <a:lnTo>
                  <a:pt x="1024764" y="190281"/>
                </a:lnTo>
                <a:lnTo>
                  <a:pt x="1746248" y="190281"/>
                </a:lnTo>
                <a:cubicBezTo>
                  <a:pt x="1791840" y="190281"/>
                  <a:pt x="1828800" y="227241"/>
                  <a:pt x="1828800" y="272833"/>
                </a:cubicBezTo>
                <a:lnTo>
                  <a:pt x="1828800" y="1517429"/>
                </a:lnTo>
                <a:cubicBezTo>
                  <a:pt x="1828800" y="1563021"/>
                  <a:pt x="1791840" y="1599981"/>
                  <a:pt x="1746248" y="1599981"/>
                </a:cubicBezTo>
                <a:close/>
              </a:path>
            </a:pathLst>
          </a:custGeom>
          <a:solidFill>
            <a:schemeClr val="bg1"/>
          </a:solidFill>
          <a:ln w="22225">
            <a:solidFill>
              <a:srgbClr val="2C6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TextBox 106"/>
          <p:cNvSpPr txBox="1"/>
          <p:nvPr/>
        </p:nvSpPr>
        <p:spPr>
          <a:xfrm>
            <a:off x="1267840" y="298699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C649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기능론</a:t>
            </a:r>
            <a:endParaRPr lang="ko-KR" altLang="en-US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C649F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47699" y="3503293"/>
            <a:ext cx="23464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일탈은 사회 구성 요소들이 제 역할을 못해서 생김</a:t>
            </a: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일탈을 병리현상으로 봄</a:t>
            </a:r>
            <a:endParaRPr lang="ko-KR" altLang="ko-KR" sz="1600" dirty="0"/>
          </a:p>
        </p:txBody>
      </p:sp>
      <p:pic>
        <p:nvPicPr>
          <p:cNvPr id="109" name="그림 1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05" y="5483437"/>
            <a:ext cx="1879632" cy="579550"/>
          </a:xfrm>
          <a:prstGeom prst="rect">
            <a:avLst/>
          </a:prstGeom>
        </p:spPr>
      </p:pic>
      <p:sp>
        <p:nvSpPr>
          <p:cNvPr id="110" name="자유형 109"/>
          <p:cNvSpPr/>
          <p:nvPr/>
        </p:nvSpPr>
        <p:spPr>
          <a:xfrm rot="10800000">
            <a:off x="3493769" y="2855731"/>
            <a:ext cx="2366009" cy="2294046"/>
          </a:xfrm>
          <a:custGeom>
            <a:avLst/>
            <a:gdLst>
              <a:gd name="connsiteX0" fmla="*/ 1746248 w 1828800"/>
              <a:gd name="connsiteY0" fmla="*/ 1599981 h 1599981"/>
              <a:gd name="connsiteX1" fmla="*/ 82552 w 1828800"/>
              <a:gd name="connsiteY1" fmla="*/ 1599981 h 1599981"/>
              <a:gd name="connsiteX2" fmla="*/ 0 w 1828800"/>
              <a:gd name="connsiteY2" fmla="*/ 1517429 h 1599981"/>
              <a:gd name="connsiteX3" fmla="*/ 0 w 1828800"/>
              <a:gd name="connsiteY3" fmla="*/ 272833 h 1599981"/>
              <a:gd name="connsiteX4" fmla="*/ 82552 w 1828800"/>
              <a:gd name="connsiteY4" fmla="*/ 190281 h 1599981"/>
              <a:gd name="connsiteX5" fmla="*/ 804037 w 1828800"/>
              <a:gd name="connsiteY5" fmla="*/ 190281 h 1599981"/>
              <a:gd name="connsiteX6" fmla="*/ 914400 w 1828800"/>
              <a:gd name="connsiteY6" fmla="*/ 0 h 1599981"/>
              <a:gd name="connsiteX7" fmla="*/ 1024764 w 1828800"/>
              <a:gd name="connsiteY7" fmla="*/ 190281 h 1599981"/>
              <a:gd name="connsiteX8" fmla="*/ 1746248 w 1828800"/>
              <a:gd name="connsiteY8" fmla="*/ 190281 h 1599981"/>
              <a:gd name="connsiteX9" fmla="*/ 1828800 w 1828800"/>
              <a:gd name="connsiteY9" fmla="*/ 272833 h 1599981"/>
              <a:gd name="connsiteX10" fmla="*/ 1828800 w 1828800"/>
              <a:gd name="connsiteY10" fmla="*/ 1517429 h 1599981"/>
              <a:gd name="connsiteX11" fmla="*/ 1746248 w 1828800"/>
              <a:gd name="connsiteY11" fmla="*/ 1599981 h 159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8800" h="1599981">
                <a:moveTo>
                  <a:pt x="1746248" y="1599981"/>
                </a:moveTo>
                <a:lnTo>
                  <a:pt x="82552" y="1599981"/>
                </a:lnTo>
                <a:cubicBezTo>
                  <a:pt x="36960" y="1599981"/>
                  <a:pt x="0" y="1563021"/>
                  <a:pt x="0" y="1517429"/>
                </a:cubicBezTo>
                <a:lnTo>
                  <a:pt x="0" y="272833"/>
                </a:lnTo>
                <a:cubicBezTo>
                  <a:pt x="0" y="227241"/>
                  <a:pt x="36960" y="190281"/>
                  <a:pt x="82552" y="190281"/>
                </a:cubicBezTo>
                <a:lnTo>
                  <a:pt x="804037" y="190281"/>
                </a:lnTo>
                <a:lnTo>
                  <a:pt x="914400" y="0"/>
                </a:lnTo>
                <a:lnTo>
                  <a:pt x="1024764" y="190281"/>
                </a:lnTo>
                <a:lnTo>
                  <a:pt x="1746248" y="190281"/>
                </a:lnTo>
                <a:cubicBezTo>
                  <a:pt x="1791840" y="190281"/>
                  <a:pt x="1828800" y="227241"/>
                  <a:pt x="1828800" y="272833"/>
                </a:cubicBezTo>
                <a:lnTo>
                  <a:pt x="1828800" y="1517429"/>
                </a:lnTo>
                <a:cubicBezTo>
                  <a:pt x="1828800" y="1563021"/>
                  <a:pt x="1791840" y="1599981"/>
                  <a:pt x="1746248" y="1599981"/>
                </a:cubicBezTo>
                <a:close/>
              </a:path>
            </a:pathLst>
          </a:custGeom>
          <a:solidFill>
            <a:schemeClr val="bg1"/>
          </a:solidFill>
          <a:ln w="22225">
            <a:solidFill>
              <a:srgbClr val="2C6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TextBox 110"/>
          <p:cNvSpPr txBox="1"/>
          <p:nvPr/>
        </p:nvSpPr>
        <p:spPr>
          <a:xfrm>
            <a:off x="4166438" y="295798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C649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갈등론</a:t>
            </a:r>
            <a:endParaRPr lang="ko-KR" altLang="en-US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C649F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493768" y="3538557"/>
            <a:ext cx="2377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지배</a:t>
            </a:r>
            <a:r>
              <a:rPr lang="en-US" altLang="ko-KR" sz="1600" dirty="0"/>
              <a:t>-</a:t>
            </a:r>
            <a:r>
              <a:rPr lang="ko-KR" altLang="en-US" sz="1600" dirty="0"/>
              <a:t>피지배의 불합리한 모순 상태</a:t>
            </a: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지배층이 정한 규범에 </a:t>
            </a:r>
            <a:r>
              <a:rPr lang="ko-KR" altLang="en-US" sz="1600" dirty="0" err="1"/>
              <a:t>피지배픙이</a:t>
            </a:r>
            <a:r>
              <a:rPr lang="ko-KR" altLang="en-US" sz="1600" dirty="0"/>
              <a:t> 어긋나면 일탈이 되는 것 </a:t>
            </a:r>
          </a:p>
        </p:txBody>
      </p:sp>
      <p:pic>
        <p:nvPicPr>
          <p:cNvPr id="113" name="그림 1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681" y="5464889"/>
            <a:ext cx="1888636" cy="58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9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/>
      <p:bldP spid="104" grpId="0"/>
      <p:bldP spid="106" grpId="0" animBg="1"/>
      <p:bldP spid="107" grpId="0"/>
      <p:bldP spid="108" grpId="0"/>
      <p:bldP spid="110" grpId="0" animBg="1"/>
      <p:bldP spid="111" grpId="0"/>
      <p:bldP spid="1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US" altLang="ko-KR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Ⅱ</a:t>
            </a: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 구조와 일탈 행동</a:t>
            </a:r>
            <a:endParaRPr lang="ko-KR" altLang="en-US" sz="2000" spc="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526" y="1736502"/>
            <a:ext cx="5497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일탈도 사회에 긍정적 영향을 끼칠 수 있나요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</a:p>
        </p:txBody>
      </p:sp>
      <p:sp>
        <p:nvSpPr>
          <p:cNvPr id="3" name="액자 2"/>
          <p:cNvSpPr/>
          <p:nvPr/>
        </p:nvSpPr>
        <p:spPr>
          <a:xfrm>
            <a:off x="702527" y="1616927"/>
            <a:ext cx="5319132" cy="639260"/>
          </a:xfrm>
          <a:prstGeom prst="frame">
            <a:avLst>
              <a:gd name="adj1" fmla="val 377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4814" y="2963917"/>
            <a:ext cx="65584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dirty="0" smtClean="0"/>
              <a:t>일탈 </a:t>
            </a:r>
            <a:r>
              <a:rPr lang="ko-KR" altLang="ko-KR" dirty="0"/>
              <a:t>행동은 사회 질서를 깨뜨리며 안정적인 사회생활을 방해하지만</a:t>
            </a:r>
            <a:r>
              <a:rPr lang="en-US" altLang="ko-KR" dirty="0"/>
              <a:t>, </a:t>
            </a:r>
            <a:r>
              <a:rPr lang="ko-KR" altLang="ko-KR" dirty="0"/>
              <a:t>경우에 따라 결과적으로 사회 발전에 기여하는 경우도 있다</a:t>
            </a:r>
            <a:r>
              <a:rPr lang="en-US" altLang="ko-KR" dirty="0"/>
              <a:t>. </a:t>
            </a:r>
            <a:r>
              <a:rPr lang="ko-KR" altLang="ko-KR" dirty="0"/>
              <a:t>먼저 일탈 행동은 문제가 있는 사회 규범의 개선을 촉진할 수 있다</a:t>
            </a:r>
            <a:r>
              <a:rPr lang="en-US" altLang="ko-KR" dirty="0"/>
              <a:t>. </a:t>
            </a:r>
            <a:r>
              <a:rPr lang="ko-KR" altLang="ko-KR" dirty="0"/>
              <a:t>사회에서 동일한 일탈 행동이 광범위하게 발생한다면</a:t>
            </a:r>
            <a:r>
              <a:rPr lang="en-US" altLang="ko-KR" dirty="0"/>
              <a:t>, </a:t>
            </a:r>
            <a:r>
              <a:rPr lang="ko-KR" altLang="ko-KR" dirty="0"/>
              <a:t>이는 사회에 어떤 문제나 모순이 존재한다는 것이며 이를 통해 사회 문제를 해결하는 계기가 될 수도 있다</a:t>
            </a:r>
            <a:r>
              <a:rPr lang="en-US" altLang="ko-KR" dirty="0"/>
              <a:t>. </a:t>
            </a:r>
            <a:r>
              <a:rPr lang="ko-KR" altLang="ko-KR" dirty="0"/>
              <a:t>또한 일탈 행동은 사회 구성원들간의 축적된 욕구 불만과 이로 인한 사회적 해체의 가능성으로부터 사회를 보호해주는 기능을 한다</a:t>
            </a:r>
            <a:r>
              <a:rPr lang="en-US" altLang="ko-KR" dirty="0"/>
              <a:t>. </a:t>
            </a:r>
            <a:r>
              <a:rPr lang="ko-KR" altLang="ko-KR" dirty="0"/>
              <a:t>즉</a:t>
            </a:r>
            <a:r>
              <a:rPr lang="en-US" altLang="ko-KR" dirty="0"/>
              <a:t>, </a:t>
            </a:r>
            <a:r>
              <a:rPr lang="ko-KR" altLang="ko-KR" dirty="0"/>
              <a:t>일탈 행동을 통해 사회가 일시에 붕괴되거나 </a:t>
            </a:r>
            <a:r>
              <a:rPr lang="ko-KR" altLang="ko-KR" dirty="0" smtClean="0"/>
              <a:t>파괴되</a:t>
            </a:r>
            <a:r>
              <a:rPr lang="ko-KR" altLang="en-US" dirty="0" smtClean="0"/>
              <a:t>는</a:t>
            </a:r>
            <a:r>
              <a:rPr lang="ko-KR" altLang="ko-KR" dirty="0" smtClean="0"/>
              <a:t> </a:t>
            </a:r>
            <a:r>
              <a:rPr lang="ko-KR" altLang="ko-KR" dirty="0"/>
              <a:t>것을 미리 감지하고 대비할 수 있게 한다</a:t>
            </a:r>
            <a:r>
              <a:rPr lang="en-US" altLang="ko-KR" dirty="0"/>
              <a:t>.</a:t>
            </a:r>
            <a:endParaRPr lang="ko-KR" altLang="ko-KR" dirty="0"/>
          </a:p>
          <a:p>
            <a:endParaRPr lang="ko-KR" altLang="en-US" dirty="0"/>
          </a:p>
        </p:txBody>
      </p:sp>
      <p:sp>
        <p:nvSpPr>
          <p:cNvPr id="6" name="액자 5"/>
          <p:cNvSpPr/>
          <p:nvPr/>
        </p:nvSpPr>
        <p:spPr>
          <a:xfrm>
            <a:off x="1159675" y="2688126"/>
            <a:ext cx="7189668" cy="3349017"/>
          </a:xfrm>
          <a:prstGeom prst="frame">
            <a:avLst>
              <a:gd name="adj1" fmla="val 785"/>
            </a:avLst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89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US" altLang="ko-KR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Ⅱ</a:t>
            </a: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 구조와 일탈 행동</a:t>
            </a:r>
            <a:endParaRPr lang="ko-KR" altLang="en-US" sz="2000" spc="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527" y="1736502"/>
            <a:ext cx="2221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일탈 이론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액자 2"/>
          <p:cNvSpPr/>
          <p:nvPr/>
        </p:nvSpPr>
        <p:spPr>
          <a:xfrm>
            <a:off x="702527" y="1616927"/>
            <a:ext cx="2308302" cy="639260"/>
          </a:xfrm>
          <a:prstGeom prst="frame">
            <a:avLst>
              <a:gd name="adj1" fmla="val 377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815524" y="3102805"/>
            <a:ext cx="1757172" cy="2014596"/>
            <a:chOff x="1042665" y="2524798"/>
            <a:chExt cx="1757172" cy="2014596"/>
          </a:xfrm>
        </p:grpSpPr>
        <p:sp>
          <p:nvSpPr>
            <p:cNvPr id="7" name="타원 6"/>
            <p:cNvSpPr/>
            <p:nvPr/>
          </p:nvSpPr>
          <p:spPr>
            <a:xfrm>
              <a:off x="1042665" y="2770341"/>
              <a:ext cx="1757172" cy="1769053"/>
            </a:xfrm>
            <a:prstGeom prst="ellipse">
              <a:avLst/>
            </a:prstGeom>
            <a:solidFill>
              <a:srgbClr val="79ADDD">
                <a:alpha val="5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32207" y="2524798"/>
              <a:ext cx="5715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1</a:t>
              </a:r>
              <a:endParaRPr lang="ko-KR" altLang="en-US" sz="4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23591" y="3410405"/>
              <a:ext cx="15887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ko-KR" dirty="0" err="1"/>
                <a:t>뒤르껨의</a:t>
              </a:r>
              <a:r>
                <a:rPr lang="ko-KR" altLang="ko-KR" dirty="0"/>
                <a:t> </a:t>
              </a:r>
              <a:endParaRPr lang="en-US" altLang="ko-KR" dirty="0"/>
            </a:p>
            <a:p>
              <a:pPr algn="ctr"/>
              <a:r>
                <a:rPr lang="ko-KR" altLang="ko-KR" dirty="0"/>
                <a:t>아노미 이론</a:t>
              </a:r>
              <a:endPara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4585439" y="3097610"/>
            <a:ext cx="1760649" cy="2024987"/>
            <a:chOff x="4811255" y="2514407"/>
            <a:chExt cx="1760649" cy="2024987"/>
          </a:xfrm>
          <a:solidFill>
            <a:srgbClr val="3E6DC2"/>
          </a:solidFill>
        </p:grpSpPr>
        <p:sp>
          <p:nvSpPr>
            <p:cNvPr id="11" name="타원 10"/>
            <p:cNvSpPr/>
            <p:nvPr/>
          </p:nvSpPr>
          <p:spPr>
            <a:xfrm>
              <a:off x="4811255" y="2770341"/>
              <a:ext cx="1760649" cy="17690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65751" y="2514407"/>
              <a:ext cx="5715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3</a:t>
              </a:r>
              <a:endParaRPr lang="ko-KR" altLang="en-US" sz="4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64083" y="3326505"/>
              <a:ext cx="1374839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ko-KR" dirty="0">
                  <a:solidFill>
                    <a:schemeClr val="bg1"/>
                  </a:solidFill>
                </a:rPr>
                <a:t>차별적 </a:t>
              </a:r>
              <a:endParaRPr lang="en-US" altLang="ko-KR" dirty="0">
                <a:solidFill>
                  <a:schemeClr val="bg1"/>
                </a:solidFill>
              </a:endParaRPr>
            </a:p>
            <a:p>
              <a:pPr algn="ctr"/>
              <a:r>
                <a:rPr lang="ko-KR" altLang="ko-KR" dirty="0">
                  <a:solidFill>
                    <a:schemeClr val="bg1"/>
                  </a:solidFill>
                </a:rPr>
                <a:t>교제 이론</a:t>
              </a:r>
              <a:endPara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2690404" y="3102805"/>
            <a:ext cx="1760649" cy="2014596"/>
            <a:chOff x="2917545" y="2524798"/>
            <a:chExt cx="1760649" cy="2014596"/>
          </a:xfrm>
          <a:solidFill>
            <a:srgbClr val="599AD5"/>
          </a:solidFill>
        </p:grpSpPr>
        <p:sp>
          <p:nvSpPr>
            <p:cNvPr id="17" name="타원 16"/>
            <p:cNvSpPr/>
            <p:nvPr/>
          </p:nvSpPr>
          <p:spPr>
            <a:xfrm>
              <a:off x="2917545" y="2770341"/>
              <a:ext cx="1760649" cy="17690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96823" y="2524798"/>
              <a:ext cx="5715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2</a:t>
              </a:r>
              <a:endParaRPr lang="ko-KR" altLang="en-US" sz="4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10529" y="3331701"/>
              <a:ext cx="1344091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ko-KR" altLang="ko-KR" dirty="0" err="1">
                  <a:solidFill>
                    <a:schemeClr val="bg1"/>
                  </a:solidFill>
                </a:rPr>
                <a:t>머튼의</a:t>
              </a:r>
              <a:r>
                <a:rPr lang="ko-KR" altLang="ko-KR" dirty="0">
                  <a:solidFill>
                    <a:schemeClr val="bg1"/>
                  </a:solidFill>
                </a:rPr>
                <a:t> </a:t>
              </a:r>
              <a:endParaRPr lang="en-US" altLang="ko-KR" dirty="0">
                <a:solidFill>
                  <a:schemeClr val="bg1"/>
                </a:solidFill>
              </a:endParaRPr>
            </a:p>
            <a:p>
              <a:pPr lvl="0" algn="ctr"/>
              <a:r>
                <a:rPr lang="ko-KR" altLang="ko-KR" dirty="0">
                  <a:solidFill>
                    <a:schemeClr val="bg1"/>
                  </a:solidFill>
                </a:rPr>
                <a:t>아노미이론</a:t>
              </a: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6473652" y="3102805"/>
            <a:ext cx="1863101" cy="2014596"/>
            <a:chOff x="6699468" y="2524798"/>
            <a:chExt cx="1863101" cy="2014596"/>
          </a:xfrm>
        </p:grpSpPr>
        <p:sp>
          <p:nvSpPr>
            <p:cNvPr id="21" name="타원 20"/>
            <p:cNvSpPr/>
            <p:nvPr/>
          </p:nvSpPr>
          <p:spPr>
            <a:xfrm>
              <a:off x="6703869" y="2770341"/>
              <a:ext cx="1760649" cy="1769053"/>
            </a:xfrm>
            <a:prstGeom prst="ellipse">
              <a:avLst/>
            </a:prstGeom>
            <a:solidFill>
              <a:srgbClr val="294983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64411" y="2524798"/>
              <a:ext cx="5715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4</a:t>
              </a:r>
              <a:endParaRPr lang="ko-KR" altLang="en-US" sz="4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99468" y="3554000"/>
              <a:ext cx="1863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ko-KR" dirty="0"/>
                <a:t>낙인 이론</a:t>
              </a:r>
              <a:endPara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382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US" altLang="ko-KR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Ⅱ</a:t>
            </a: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 구조와 일탈 행동</a:t>
            </a:r>
            <a:endParaRPr lang="ko-KR" altLang="en-US" sz="2000" spc="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527" y="1736502"/>
            <a:ext cx="2221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일탈이론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액자 2"/>
          <p:cNvSpPr/>
          <p:nvPr/>
        </p:nvSpPr>
        <p:spPr>
          <a:xfrm>
            <a:off x="702527" y="1616927"/>
            <a:ext cx="2308302" cy="639260"/>
          </a:xfrm>
          <a:prstGeom prst="frame">
            <a:avLst>
              <a:gd name="adj1" fmla="val 377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" name="Picture 2" descr="C:\Users\Administrator.MSDN-SPECIAL\Desktop\sdadad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0" b="98672" l="4364" r="973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59" y="2415632"/>
            <a:ext cx="1477088" cy="147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istrator.MSDN-SPECIAL\Desktop\sdadad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0" b="98672" l="4364" r="973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882" y="2421245"/>
            <a:ext cx="1477088" cy="147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.MSDN-SPECIAL\Desktop\sdadad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0" b="98672" l="4364" r="973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618" y="2421245"/>
            <a:ext cx="1477088" cy="147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모서리가 둥근 직사각형 7"/>
          <p:cNvSpPr/>
          <p:nvPr/>
        </p:nvSpPr>
        <p:spPr>
          <a:xfrm>
            <a:off x="770379" y="4129633"/>
            <a:ext cx="2330320" cy="2120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solidFill>
                  <a:schemeClr val="tx1"/>
                </a:solidFill>
              </a:rPr>
              <a:t>특</a:t>
            </a:r>
            <a:r>
              <a:rPr lang="ko-KR" altLang="ko-KR" sz="1600" dirty="0" smtClean="0">
                <a:solidFill>
                  <a:schemeClr val="tx1"/>
                </a:solidFill>
              </a:rPr>
              <a:t>수 </a:t>
            </a:r>
            <a:r>
              <a:rPr lang="ko-KR" altLang="ko-KR" sz="1600" dirty="0">
                <a:solidFill>
                  <a:schemeClr val="tx1"/>
                </a:solidFill>
              </a:rPr>
              <a:t>강도죄로 </a:t>
            </a:r>
            <a:r>
              <a:rPr lang="ko-KR" altLang="ko-KR" sz="1600" dirty="0" smtClean="0">
                <a:solidFill>
                  <a:schemeClr val="tx1"/>
                </a:solidFill>
              </a:rPr>
              <a:t>기소</a:t>
            </a:r>
            <a:r>
              <a:rPr lang="ko-KR" altLang="en-US" sz="1600" dirty="0" smtClean="0">
                <a:solidFill>
                  <a:schemeClr val="tx1"/>
                </a:solidFill>
              </a:rPr>
              <a:t>되어 </a:t>
            </a:r>
            <a:r>
              <a:rPr lang="en-US" altLang="ko-KR" sz="1600" dirty="0" smtClean="0">
                <a:solidFill>
                  <a:schemeClr val="tx1"/>
                </a:solidFill>
              </a:rPr>
              <a:t>7</a:t>
            </a:r>
            <a:r>
              <a:rPr lang="ko-KR" altLang="ko-KR" sz="1600" dirty="0">
                <a:solidFill>
                  <a:schemeClr val="tx1"/>
                </a:solidFill>
              </a:rPr>
              <a:t>년간 </a:t>
            </a:r>
            <a:r>
              <a:rPr lang="ko-KR" altLang="ko-KR" sz="1600" dirty="0" smtClean="0">
                <a:solidFill>
                  <a:schemeClr val="tx1"/>
                </a:solidFill>
              </a:rPr>
              <a:t>징역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solidFill>
                  <a:schemeClr val="tx1"/>
                </a:solidFill>
              </a:rPr>
              <a:t>할 수 있는 게 없어 </a:t>
            </a:r>
            <a:r>
              <a:rPr lang="ko-KR" altLang="ko-KR" sz="1600" dirty="0" smtClean="0">
                <a:solidFill>
                  <a:schemeClr val="tx1"/>
                </a:solidFill>
              </a:rPr>
              <a:t>다시 </a:t>
            </a:r>
            <a:r>
              <a:rPr lang="ko-KR" altLang="ko-KR" sz="1600" dirty="0" err="1" smtClean="0">
                <a:solidFill>
                  <a:schemeClr val="tx1"/>
                </a:solidFill>
              </a:rPr>
              <a:t>강도짓을</a:t>
            </a: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</a:rPr>
              <a:t>함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285900" y="4129632"/>
            <a:ext cx="2427053" cy="212025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sz="1600" dirty="0">
                <a:solidFill>
                  <a:schemeClr val="tx1"/>
                </a:solidFill>
              </a:rPr>
              <a:t>단순 절도죄로 기소되어 </a:t>
            </a:r>
            <a:r>
              <a:rPr lang="en-US" altLang="ko-KR" sz="1600" dirty="0">
                <a:solidFill>
                  <a:schemeClr val="tx1"/>
                </a:solidFill>
              </a:rPr>
              <a:t>6</a:t>
            </a:r>
            <a:r>
              <a:rPr lang="ko-KR" altLang="ko-KR" sz="1600" dirty="0">
                <a:solidFill>
                  <a:schemeClr val="tx1"/>
                </a:solidFill>
              </a:rPr>
              <a:t>개월간 </a:t>
            </a:r>
            <a:r>
              <a:rPr lang="ko-KR" altLang="en-US" sz="1600" dirty="0" smtClean="0">
                <a:solidFill>
                  <a:schemeClr val="tx1"/>
                </a:solidFill>
              </a:rPr>
              <a:t>징역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sz="1600" dirty="0" smtClean="0">
                <a:solidFill>
                  <a:schemeClr val="tx1"/>
                </a:solidFill>
              </a:rPr>
              <a:t>교도소 </a:t>
            </a:r>
            <a:r>
              <a:rPr lang="ko-KR" altLang="ko-KR" sz="1600" dirty="0">
                <a:solidFill>
                  <a:schemeClr val="tx1"/>
                </a:solidFill>
              </a:rPr>
              <a:t>안에서 </a:t>
            </a:r>
            <a:r>
              <a:rPr lang="ko-KR" altLang="ko-KR" sz="1600" dirty="0" smtClean="0">
                <a:solidFill>
                  <a:schemeClr val="tx1"/>
                </a:solidFill>
              </a:rPr>
              <a:t>동료로부터 </a:t>
            </a:r>
            <a:r>
              <a:rPr lang="ko-KR" altLang="ko-KR" sz="1600" dirty="0">
                <a:solidFill>
                  <a:schemeClr val="tx1"/>
                </a:solidFill>
              </a:rPr>
              <a:t>절도에 </a:t>
            </a:r>
            <a:r>
              <a:rPr lang="ko-KR" altLang="en-US" sz="1600" dirty="0" smtClean="0">
                <a:solidFill>
                  <a:schemeClr val="tx1"/>
                </a:solidFill>
              </a:rPr>
              <a:t>대해 많이 배움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sz="1600" dirty="0" smtClean="0">
                <a:solidFill>
                  <a:schemeClr val="tx1"/>
                </a:solidFill>
              </a:rPr>
              <a:t>출소하자마자 </a:t>
            </a:r>
            <a:r>
              <a:rPr lang="ko-KR" altLang="ko-KR" sz="1600" dirty="0">
                <a:solidFill>
                  <a:schemeClr val="tx1"/>
                </a:solidFill>
              </a:rPr>
              <a:t>다시 절도 </a:t>
            </a:r>
            <a:r>
              <a:rPr lang="ko-KR" altLang="ko-KR" sz="1600" dirty="0" smtClean="0">
                <a:solidFill>
                  <a:schemeClr val="tx1"/>
                </a:solidFill>
              </a:rPr>
              <a:t>행위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898154" y="4129632"/>
            <a:ext cx="2658016" cy="212025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sz="1600" dirty="0" smtClean="0">
                <a:solidFill>
                  <a:schemeClr val="tx1"/>
                </a:solidFill>
              </a:rPr>
              <a:t>폭행죄로 </a:t>
            </a:r>
            <a:r>
              <a:rPr lang="ko-KR" altLang="ko-KR" sz="1600" dirty="0">
                <a:solidFill>
                  <a:schemeClr val="tx1"/>
                </a:solidFill>
              </a:rPr>
              <a:t>기소되어 </a:t>
            </a:r>
            <a:r>
              <a:rPr lang="en-US" altLang="ko-KR" sz="1600" dirty="0">
                <a:solidFill>
                  <a:schemeClr val="tx1"/>
                </a:solidFill>
              </a:rPr>
              <a:t>3</a:t>
            </a:r>
            <a:r>
              <a:rPr lang="ko-KR" altLang="ko-KR" sz="1600" dirty="0">
                <a:solidFill>
                  <a:schemeClr val="tx1"/>
                </a:solidFill>
              </a:rPr>
              <a:t>개월간 </a:t>
            </a:r>
            <a:r>
              <a:rPr lang="ko-KR" altLang="ko-KR" sz="1600" dirty="0" smtClean="0">
                <a:solidFill>
                  <a:schemeClr val="tx1"/>
                </a:solidFill>
              </a:rPr>
              <a:t>징역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sz="1600" dirty="0" smtClean="0">
                <a:solidFill>
                  <a:schemeClr val="tx1"/>
                </a:solidFill>
              </a:rPr>
              <a:t>정말 </a:t>
            </a:r>
            <a:r>
              <a:rPr lang="ko-KR" altLang="ko-KR" sz="1600" dirty="0">
                <a:solidFill>
                  <a:schemeClr val="tx1"/>
                </a:solidFill>
              </a:rPr>
              <a:t>우발적인 사고였는데</a:t>
            </a:r>
            <a:r>
              <a:rPr lang="en-US" altLang="ko-KR" sz="1600" dirty="0">
                <a:solidFill>
                  <a:schemeClr val="tx1"/>
                </a:solidFill>
              </a:rPr>
              <a:t>, </a:t>
            </a:r>
            <a:r>
              <a:rPr lang="ko-KR" altLang="ko-KR" sz="1600" dirty="0">
                <a:solidFill>
                  <a:schemeClr val="tx1"/>
                </a:solidFill>
              </a:rPr>
              <a:t>출소 후 </a:t>
            </a:r>
            <a:r>
              <a:rPr lang="ko-KR" altLang="ko-KR" sz="1600" dirty="0" smtClean="0">
                <a:solidFill>
                  <a:schemeClr val="tx1"/>
                </a:solidFill>
              </a:rPr>
              <a:t>주위 </a:t>
            </a:r>
            <a:r>
              <a:rPr lang="ko-KR" altLang="ko-KR" sz="1600" dirty="0">
                <a:solidFill>
                  <a:schemeClr val="tx1"/>
                </a:solidFill>
              </a:rPr>
              <a:t>사람들의 </a:t>
            </a:r>
            <a:r>
              <a:rPr lang="ko-KR" altLang="ko-KR" sz="1600" dirty="0" smtClean="0">
                <a:solidFill>
                  <a:schemeClr val="tx1"/>
                </a:solidFill>
              </a:rPr>
              <a:t>반응</a:t>
            </a:r>
            <a:r>
              <a:rPr lang="ko-KR" altLang="en-US" sz="1600" dirty="0" smtClean="0">
                <a:solidFill>
                  <a:schemeClr val="tx1"/>
                </a:solidFill>
              </a:rPr>
              <a:t>이 끔찍한 흉악범을 대하듯 함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sz="1600" dirty="0" smtClean="0">
                <a:solidFill>
                  <a:schemeClr val="tx1"/>
                </a:solidFill>
              </a:rPr>
              <a:t>될 </a:t>
            </a:r>
            <a:r>
              <a:rPr lang="ko-KR" altLang="ko-KR" sz="1600" dirty="0">
                <a:solidFill>
                  <a:schemeClr val="tx1"/>
                </a:solidFill>
              </a:rPr>
              <a:t>대로 되라는 마음으로 또 범죄를 </a:t>
            </a:r>
            <a:r>
              <a:rPr lang="ko-KR" altLang="en-US" sz="1600" dirty="0" smtClean="0">
                <a:solidFill>
                  <a:schemeClr val="tx1"/>
                </a:solidFill>
              </a:rPr>
              <a:t>저지름</a:t>
            </a:r>
            <a:endParaRPr lang="ko-KR" altLang="ko-K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8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학습 정리</a:t>
            </a:r>
            <a:endParaRPr lang="ko-KR" altLang="en-US" dirty="0"/>
          </a:p>
        </p:txBody>
      </p:sp>
      <p:sp>
        <p:nvSpPr>
          <p:cNvPr id="39" name="모서리가 둥근 직사각형 38"/>
          <p:cNvSpPr/>
          <p:nvPr/>
        </p:nvSpPr>
        <p:spPr>
          <a:xfrm>
            <a:off x="4663825" y="1480529"/>
            <a:ext cx="3625655" cy="2209800"/>
          </a:xfrm>
          <a:prstGeom prst="roundRect">
            <a:avLst>
              <a:gd name="adj" fmla="val 3991"/>
            </a:avLst>
          </a:prstGeom>
          <a:solidFill>
            <a:srgbClr val="4C8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모서리가 둥근 직사각형 39"/>
          <p:cNvSpPr/>
          <p:nvPr/>
        </p:nvSpPr>
        <p:spPr>
          <a:xfrm>
            <a:off x="827691" y="3922679"/>
            <a:ext cx="3625655" cy="2209800"/>
          </a:xfrm>
          <a:prstGeom prst="roundRect">
            <a:avLst>
              <a:gd name="adj" fmla="val 3991"/>
            </a:avLst>
          </a:prstGeom>
          <a:solidFill>
            <a:srgbClr val="2C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1" name="모서리가 둥근 직사각형 40"/>
          <p:cNvSpPr/>
          <p:nvPr/>
        </p:nvSpPr>
        <p:spPr>
          <a:xfrm>
            <a:off x="4663823" y="3922679"/>
            <a:ext cx="3625655" cy="2209800"/>
          </a:xfrm>
          <a:prstGeom prst="roundRect">
            <a:avLst>
              <a:gd name="adj" fmla="val 3991"/>
            </a:avLst>
          </a:prstGeom>
          <a:solidFill>
            <a:srgbClr val="2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모서리가 둥근 직사각형 31"/>
          <p:cNvSpPr/>
          <p:nvPr/>
        </p:nvSpPr>
        <p:spPr>
          <a:xfrm>
            <a:off x="827691" y="1480529"/>
            <a:ext cx="3625655" cy="2209800"/>
          </a:xfrm>
          <a:prstGeom prst="roundRect">
            <a:avLst>
              <a:gd name="adj" fmla="val 3991"/>
            </a:avLst>
          </a:prstGeom>
          <a:solidFill>
            <a:srgbClr val="599A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1064603" y="2193293"/>
            <a:ext cx="3027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o-KR" altLang="ko-KR" dirty="0">
                <a:solidFill>
                  <a:schemeClr val="bg1"/>
                </a:solidFill>
              </a:rPr>
              <a:t>사회화의 의미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ko-KR" dirty="0">
                <a:solidFill>
                  <a:schemeClr val="bg1"/>
                </a:solidFill>
              </a:rPr>
              <a:t>유형을 설명하고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ko-KR" dirty="0">
                <a:solidFill>
                  <a:schemeClr val="bg1"/>
                </a:solidFill>
              </a:rPr>
              <a:t>사회화 기관을 구분할 수 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  <a:endParaRPr lang="ko-KR" altLang="ko-KR" dirty="0">
              <a:solidFill>
                <a:schemeClr val="bg1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722805" y="2470292"/>
            <a:ext cx="3507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ko-KR" dirty="0">
                <a:solidFill>
                  <a:schemeClr val="bg1"/>
                </a:solidFill>
              </a:rPr>
              <a:t>사회화를 보는 관점을 알 수 있다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ko-KR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64603" y="4769898"/>
            <a:ext cx="315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dirty="0">
                <a:solidFill>
                  <a:schemeClr val="bg1"/>
                </a:solidFill>
              </a:rPr>
              <a:t>사회 구조의 의미와 특징을 알 수 있다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ko-KR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908805" y="4492899"/>
            <a:ext cx="3135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dirty="0">
                <a:solidFill>
                  <a:schemeClr val="bg1"/>
                </a:solidFill>
              </a:rPr>
              <a:t>일탈행동의 원인에 대해 이론적으로 분석할 수 </a:t>
            </a:r>
            <a:r>
              <a:rPr lang="ko-KR" altLang="ko-KR" dirty="0" smtClean="0">
                <a:solidFill>
                  <a:schemeClr val="bg1"/>
                </a:solidFill>
              </a:rPr>
              <a:t>있</a:t>
            </a:r>
            <a:r>
              <a:rPr lang="ko-KR" altLang="en-US" dirty="0" smtClean="0">
                <a:solidFill>
                  <a:schemeClr val="bg1"/>
                </a:solidFill>
              </a:rPr>
              <a:t>고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</a:rPr>
              <a:t>일탈 이론을 알 수 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23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32" grpId="0" animBg="1"/>
      <p:bldP spid="34" grpId="0"/>
      <p:bldP spid="3" grpId="0"/>
      <p:bldP spid="38" grpId="0"/>
      <p:bldP spid="6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ko-KR" altLang="en-US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학습 정리</a:t>
            </a:r>
            <a:endParaRPr lang="ko-KR" altLang="en-US" sz="2000" spc="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액자 4"/>
          <p:cNvSpPr/>
          <p:nvPr/>
        </p:nvSpPr>
        <p:spPr>
          <a:xfrm>
            <a:off x="702527" y="1616927"/>
            <a:ext cx="1059366" cy="639260"/>
          </a:xfrm>
          <a:prstGeom prst="frame">
            <a:avLst>
              <a:gd name="adj1" fmla="val 377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1737" y="1751891"/>
            <a:ext cx="1059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 과제</a:t>
            </a:r>
            <a:endParaRPr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967795" y="2747918"/>
            <a:ext cx="7389387" cy="284072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449826" y="3215154"/>
            <a:ext cx="65312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sz="2400" dirty="0"/>
              <a:t>주변에서 </a:t>
            </a:r>
            <a:r>
              <a:rPr lang="ko-KR" altLang="en-US" sz="2400" dirty="0" smtClean="0"/>
              <a:t>일탈 관련 </a:t>
            </a:r>
            <a:r>
              <a:rPr lang="ko-KR" altLang="ko-KR" sz="2400" dirty="0" smtClean="0"/>
              <a:t>뉴스 </a:t>
            </a:r>
            <a:r>
              <a:rPr lang="ko-KR" altLang="ko-KR" sz="2400" dirty="0"/>
              <a:t>기사를 찾아보고</a:t>
            </a:r>
            <a:r>
              <a:rPr lang="en-US" altLang="ko-KR" sz="2400" dirty="0"/>
              <a:t>, </a:t>
            </a:r>
            <a:r>
              <a:rPr lang="ko-KR" altLang="ko-KR" sz="2400" dirty="0"/>
              <a:t>세 가지 유형 각각에 해당하는 일탈 </a:t>
            </a:r>
            <a:r>
              <a:rPr lang="ko-KR" altLang="ko-KR" sz="2400" dirty="0" smtClean="0"/>
              <a:t>사례들을</a:t>
            </a:r>
            <a:r>
              <a:rPr lang="ko-KR" altLang="en-US" sz="2400" dirty="0"/>
              <a:t> </a:t>
            </a:r>
            <a:r>
              <a:rPr lang="ko-KR" altLang="en-US" sz="2400" dirty="0" smtClean="0"/>
              <a:t>조사해오기</a:t>
            </a:r>
            <a:endParaRPr lang="en-US" altLang="ko-K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dirty="0" smtClean="0"/>
              <a:t>다음 시간에 조별로 발표할 것</a:t>
            </a:r>
            <a:r>
              <a:rPr lang="en-US" altLang="ko-KR" sz="2400" dirty="0" smtClean="0"/>
              <a:t>!</a:t>
            </a:r>
            <a:endParaRPr lang="ko-KR" altLang="ko-KR" sz="2400" dirty="0"/>
          </a:p>
        </p:txBody>
      </p:sp>
    </p:spTree>
    <p:extLst>
      <p:ext uri="{BB962C8B-B14F-4D97-AF65-F5344CB8AC3E}">
        <p14:creationId xmlns:p14="http://schemas.microsoft.com/office/powerpoint/2010/main" val="423904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3757" y="3872579"/>
            <a:ext cx="2848858" cy="713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ko-KR" altLang="en-US" sz="44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감사합니다</a:t>
            </a:r>
            <a:endParaRPr lang="ko-KR" altLang="en-US" sz="44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715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지난 시간에</a:t>
            </a:r>
            <a:r>
              <a:rPr lang="en-US" altLang="ko-KR" dirty="0" smtClean="0"/>
              <a:t>…</a:t>
            </a:r>
            <a:endParaRPr lang="ko-KR" alt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371790" y="1303174"/>
            <a:ext cx="4387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2002 </a:t>
            </a:r>
            <a:r>
              <a:rPr lang="ko-KR" altLang="en-US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월드컵 </a:t>
            </a:r>
            <a:r>
              <a:rPr lang="en-US" altLang="ko-KR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r>
              <a:rPr lang="ko-KR" altLang="en-US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강 진출 </a:t>
            </a:r>
            <a:r>
              <a:rPr lang="en-US" altLang="ko-KR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개인과 사회의 관계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599767" y="3021980"/>
            <a:ext cx="3726905" cy="3378820"/>
          </a:xfrm>
          <a:prstGeom prst="roundRect">
            <a:avLst>
              <a:gd name="adj" fmla="val 3991"/>
            </a:avLst>
          </a:prstGeom>
          <a:solidFill>
            <a:srgbClr val="4C8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68824" y="5304738"/>
            <a:ext cx="221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맑은 고딕" panose="020B0503020000020004" pitchFamily="50" charset="-127"/>
              </a:rPr>
              <a:t>▶</a:t>
            </a:r>
            <a:r>
              <a:rPr lang="ko-KR" altLang="en-US" dirty="0" smtClean="0">
                <a:solidFill>
                  <a:schemeClr val="bg1"/>
                </a:solidFill>
              </a:rPr>
              <a:t>사</a:t>
            </a:r>
            <a:r>
              <a:rPr lang="ko-KR" altLang="ko-KR" dirty="0" smtClean="0">
                <a:solidFill>
                  <a:schemeClr val="bg1"/>
                </a:solidFill>
              </a:rPr>
              <a:t>회유기체설</a:t>
            </a:r>
            <a:endParaRPr lang="ko-KR" altLang="ko-KR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6635" y="2394200"/>
            <a:ext cx="1750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1">
                    <a:lumMod val="50000"/>
                  </a:schemeClr>
                </a:solidFill>
              </a:rPr>
              <a:t>사회실재론</a:t>
            </a:r>
            <a:endParaRPr lang="ko-KR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6011" y="3836007"/>
            <a:ext cx="2724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맑은 고딕" panose="020B0503020000020004" pitchFamily="50" charset="-127"/>
              </a:rPr>
              <a:t>▶ </a:t>
            </a:r>
            <a:r>
              <a:rPr lang="ko-KR" altLang="en-US" dirty="0" smtClean="0">
                <a:solidFill>
                  <a:schemeClr val="bg1"/>
                </a:solidFill>
              </a:rPr>
              <a:t>사회 전체 구조 강조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7921" y="4263470"/>
            <a:ext cx="2702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맑은 고딕" panose="020B0503020000020004" pitchFamily="50" charset="-127"/>
              </a:rPr>
              <a:t>▶ </a:t>
            </a:r>
            <a:r>
              <a:rPr lang="ko-KR" altLang="en-US" dirty="0" smtClean="0">
                <a:solidFill>
                  <a:schemeClr val="bg1"/>
                </a:solidFill>
              </a:rPr>
              <a:t>사회 구조의 외재성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7921" y="4742578"/>
            <a:ext cx="3658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맑은 고딕" panose="020B0503020000020004" pitchFamily="50" charset="-127"/>
              </a:rPr>
              <a:t>▶ </a:t>
            </a:r>
            <a:r>
              <a:rPr lang="ko-KR" altLang="en-US" dirty="0" smtClean="0">
                <a:solidFill>
                  <a:schemeClr val="bg1"/>
                </a:solidFill>
              </a:rPr>
              <a:t>사회 문제의 해결책은 제도개혁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4878778" y="3046887"/>
            <a:ext cx="3601604" cy="3378820"/>
          </a:xfrm>
          <a:prstGeom prst="roundRect">
            <a:avLst>
              <a:gd name="adj" fmla="val 3991"/>
            </a:avLst>
          </a:prstGeom>
          <a:solidFill>
            <a:srgbClr val="4C8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514194" y="2394200"/>
            <a:ext cx="1750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1">
                    <a:lumMod val="50000"/>
                  </a:schemeClr>
                </a:solidFill>
              </a:rPr>
              <a:t>사회명목론</a:t>
            </a:r>
            <a:endParaRPr lang="ko-KR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2931" y="3772342"/>
            <a:ext cx="323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맑은 고딕" panose="020B0503020000020004" pitchFamily="50" charset="-127"/>
              </a:rPr>
              <a:t>▶ </a:t>
            </a:r>
            <a:r>
              <a:rPr lang="ko-KR" altLang="en-US" dirty="0" smtClean="0">
                <a:solidFill>
                  <a:schemeClr val="bg1"/>
                </a:solidFill>
              </a:rPr>
              <a:t>개인의 자율과 능동성 강조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2931" y="4196562"/>
            <a:ext cx="303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맑은 고딕" panose="020B0503020000020004" pitchFamily="50" charset="-127"/>
              </a:rPr>
              <a:t>▶ </a:t>
            </a:r>
            <a:r>
              <a:rPr lang="ko-KR" altLang="en-US" dirty="0" smtClean="0">
                <a:solidFill>
                  <a:schemeClr val="bg1"/>
                </a:solidFill>
              </a:rPr>
              <a:t>사회는 개인의 합과 같음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2931" y="4675670"/>
            <a:ext cx="3793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맑은 고딕" panose="020B0503020000020004" pitchFamily="50" charset="-127"/>
              </a:rPr>
              <a:t>▶ </a:t>
            </a:r>
            <a:r>
              <a:rPr lang="ko-KR" altLang="en-US" dirty="0" smtClean="0">
                <a:solidFill>
                  <a:schemeClr val="bg1"/>
                </a:solidFill>
              </a:rPr>
              <a:t>사회 문제의 해결책은 의식 개선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73833" y="5237830"/>
            <a:ext cx="1805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맑은 고딕" panose="020B0503020000020004" pitchFamily="50" charset="-127"/>
              </a:rPr>
              <a:t>▶</a:t>
            </a:r>
            <a:r>
              <a:rPr lang="ko-KR" altLang="en-US" dirty="0" smtClean="0">
                <a:solidFill>
                  <a:schemeClr val="bg1"/>
                </a:solidFill>
              </a:rPr>
              <a:t>사회계약설</a:t>
            </a:r>
            <a:endParaRPr lang="ko-KR" altLang="ko-KR" dirty="0">
              <a:solidFill>
                <a:schemeClr val="bg1"/>
              </a:solidFill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3037393" y="2356076"/>
            <a:ext cx="559328" cy="473076"/>
            <a:chOff x="3729038" y="3565525"/>
            <a:chExt cx="679451" cy="574676"/>
          </a:xfrm>
          <a:solidFill>
            <a:srgbClr val="FFCF01"/>
          </a:solidFill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4137026" y="3565525"/>
              <a:ext cx="198438" cy="200025"/>
            </a:xfrm>
            <a:custGeom>
              <a:avLst/>
              <a:gdLst>
                <a:gd name="T0" fmla="*/ 0 w 53"/>
                <a:gd name="T1" fmla="*/ 26 h 53"/>
                <a:gd name="T2" fmla="*/ 15 w 53"/>
                <a:gd name="T3" fmla="*/ 50 h 53"/>
                <a:gd name="T4" fmla="*/ 27 w 53"/>
                <a:gd name="T5" fmla="*/ 53 h 53"/>
                <a:gd name="T6" fmla="*/ 53 w 53"/>
                <a:gd name="T7" fmla="*/ 27 h 53"/>
                <a:gd name="T8" fmla="*/ 27 w 53"/>
                <a:gd name="T9" fmla="*/ 0 h 53"/>
                <a:gd name="T10" fmla="*/ 0 w 53"/>
                <a:gd name="T11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0" y="26"/>
                  </a:moveTo>
                  <a:cubicBezTo>
                    <a:pt x="9" y="31"/>
                    <a:pt x="14" y="40"/>
                    <a:pt x="15" y="50"/>
                  </a:cubicBezTo>
                  <a:cubicBezTo>
                    <a:pt x="19" y="52"/>
                    <a:pt x="23" y="53"/>
                    <a:pt x="27" y="53"/>
                  </a:cubicBezTo>
                  <a:cubicBezTo>
                    <a:pt x="41" y="53"/>
                    <a:pt x="53" y="41"/>
                    <a:pt x="53" y="27"/>
                  </a:cubicBezTo>
                  <a:cubicBezTo>
                    <a:pt x="53" y="12"/>
                    <a:pt x="41" y="0"/>
                    <a:pt x="27" y="0"/>
                  </a:cubicBezTo>
                  <a:cubicBezTo>
                    <a:pt x="12" y="0"/>
                    <a:pt x="0" y="12"/>
                    <a:pt x="0" y="2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Oval 6"/>
            <p:cNvSpPr>
              <a:spLocks noChangeArrowheads="1"/>
            </p:cNvSpPr>
            <p:nvPr/>
          </p:nvSpPr>
          <p:spPr bwMode="auto">
            <a:xfrm>
              <a:off x="3973513" y="3667125"/>
              <a:ext cx="196850" cy="2000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3902076" y="3875088"/>
              <a:ext cx="339725" cy="265113"/>
            </a:xfrm>
            <a:custGeom>
              <a:avLst/>
              <a:gdLst>
                <a:gd name="T0" fmla="*/ 56 w 90"/>
                <a:gd name="T1" fmla="*/ 0 h 70"/>
                <a:gd name="T2" fmla="*/ 34 w 90"/>
                <a:gd name="T3" fmla="*/ 0 h 70"/>
                <a:gd name="T4" fmla="*/ 0 w 90"/>
                <a:gd name="T5" fmla="*/ 34 h 70"/>
                <a:gd name="T6" fmla="*/ 0 w 90"/>
                <a:gd name="T7" fmla="*/ 61 h 70"/>
                <a:gd name="T8" fmla="*/ 0 w 90"/>
                <a:gd name="T9" fmla="*/ 62 h 70"/>
                <a:gd name="T10" fmla="*/ 2 w 90"/>
                <a:gd name="T11" fmla="*/ 62 h 70"/>
                <a:gd name="T12" fmla="*/ 48 w 90"/>
                <a:gd name="T13" fmla="*/ 70 h 70"/>
                <a:gd name="T14" fmla="*/ 88 w 90"/>
                <a:gd name="T15" fmla="*/ 62 h 70"/>
                <a:gd name="T16" fmla="*/ 90 w 90"/>
                <a:gd name="T17" fmla="*/ 61 h 70"/>
                <a:gd name="T18" fmla="*/ 90 w 90"/>
                <a:gd name="T19" fmla="*/ 61 h 70"/>
                <a:gd name="T20" fmla="*/ 90 w 90"/>
                <a:gd name="T21" fmla="*/ 34 h 70"/>
                <a:gd name="T22" fmla="*/ 56 w 90"/>
                <a:gd name="T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70">
                  <a:moveTo>
                    <a:pt x="56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0" y="68"/>
                    <a:pt x="35" y="70"/>
                    <a:pt x="48" y="70"/>
                  </a:cubicBezTo>
                  <a:cubicBezTo>
                    <a:pt x="73" y="70"/>
                    <a:pt x="87" y="62"/>
                    <a:pt x="88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0" y="15"/>
                    <a:pt x="75" y="0"/>
                    <a:pt x="56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ko-KR" dirty="0" smtClean="0"/>
                <a:t> </a:t>
              </a:r>
              <a:endParaRPr lang="ko-KR" altLang="en-US" dirty="0"/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4159251" y="3773488"/>
              <a:ext cx="249238" cy="260350"/>
            </a:xfrm>
            <a:custGeom>
              <a:avLst/>
              <a:gdLst>
                <a:gd name="T0" fmla="*/ 32 w 66"/>
                <a:gd name="T1" fmla="*/ 0 h 69"/>
                <a:gd name="T2" fmla="*/ 10 w 66"/>
                <a:gd name="T3" fmla="*/ 0 h 69"/>
                <a:gd name="T4" fmla="*/ 0 w 66"/>
                <a:gd name="T5" fmla="*/ 22 h 69"/>
                <a:gd name="T6" fmla="*/ 28 w 66"/>
                <a:gd name="T7" fmla="*/ 61 h 69"/>
                <a:gd name="T8" fmla="*/ 28 w 66"/>
                <a:gd name="T9" fmla="*/ 69 h 69"/>
                <a:gd name="T10" fmla="*/ 64 w 66"/>
                <a:gd name="T11" fmla="*/ 62 h 69"/>
                <a:gd name="T12" fmla="*/ 65 w 66"/>
                <a:gd name="T13" fmla="*/ 61 h 69"/>
                <a:gd name="T14" fmla="*/ 66 w 66"/>
                <a:gd name="T15" fmla="*/ 61 h 69"/>
                <a:gd name="T16" fmla="*/ 66 w 66"/>
                <a:gd name="T17" fmla="*/ 34 h 69"/>
                <a:gd name="T18" fmla="*/ 32 w 66"/>
                <a:gd name="T1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69">
                  <a:moveTo>
                    <a:pt x="3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9" y="9"/>
                    <a:pt x="6" y="17"/>
                    <a:pt x="0" y="22"/>
                  </a:cubicBezTo>
                  <a:cubicBezTo>
                    <a:pt x="16" y="27"/>
                    <a:pt x="28" y="43"/>
                    <a:pt x="28" y="61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50" y="68"/>
                    <a:pt x="63" y="62"/>
                    <a:pt x="64" y="62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15"/>
                    <a:pt x="50" y="0"/>
                    <a:pt x="3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3797301" y="3565525"/>
              <a:ext cx="200025" cy="200025"/>
            </a:xfrm>
            <a:custGeom>
              <a:avLst/>
              <a:gdLst>
                <a:gd name="T0" fmla="*/ 27 w 53"/>
                <a:gd name="T1" fmla="*/ 53 h 53"/>
                <a:gd name="T2" fmla="*/ 41 w 53"/>
                <a:gd name="T3" fmla="*/ 49 h 53"/>
                <a:gd name="T4" fmla="*/ 53 w 53"/>
                <a:gd name="T5" fmla="*/ 28 h 53"/>
                <a:gd name="T6" fmla="*/ 53 w 53"/>
                <a:gd name="T7" fmla="*/ 27 h 53"/>
                <a:gd name="T8" fmla="*/ 27 w 53"/>
                <a:gd name="T9" fmla="*/ 0 h 53"/>
                <a:gd name="T10" fmla="*/ 0 w 53"/>
                <a:gd name="T11" fmla="*/ 27 h 53"/>
                <a:gd name="T12" fmla="*/ 27 w 53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53">
                  <a:moveTo>
                    <a:pt x="27" y="53"/>
                  </a:moveTo>
                  <a:cubicBezTo>
                    <a:pt x="32" y="53"/>
                    <a:pt x="37" y="51"/>
                    <a:pt x="41" y="49"/>
                  </a:cubicBezTo>
                  <a:cubicBezTo>
                    <a:pt x="42" y="40"/>
                    <a:pt x="46" y="33"/>
                    <a:pt x="53" y="28"/>
                  </a:cubicBezTo>
                  <a:cubicBezTo>
                    <a:pt x="53" y="28"/>
                    <a:pt x="53" y="27"/>
                    <a:pt x="53" y="27"/>
                  </a:cubicBezTo>
                  <a:cubicBezTo>
                    <a:pt x="53" y="12"/>
                    <a:pt x="41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1"/>
                    <a:pt x="12" y="53"/>
                    <a:pt x="27" y="5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3729038" y="3773488"/>
              <a:ext cx="257175" cy="260350"/>
            </a:xfrm>
            <a:custGeom>
              <a:avLst/>
              <a:gdLst>
                <a:gd name="T0" fmla="*/ 68 w 68"/>
                <a:gd name="T1" fmla="*/ 22 h 69"/>
                <a:gd name="T2" fmla="*/ 58 w 68"/>
                <a:gd name="T3" fmla="*/ 0 h 69"/>
                <a:gd name="T4" fmla="*/ 56 w 68"/>
                <a:gd name="T5" fmla="*/ 0 h 69"/>
                <a:gd name="T6" fmla="*/ 33 w 68"/>
                <a:gd name="T7" fmla="*/ 0 h 69"/>
                <a:gd name="T8" fmla="*/ 0 w 68"/>
                <a:gd name="T9" fmla="*/ 34 h 69"/>
                <a:gd name="T10" fmla="*/ 0 w 68"/>
                <a:gd name="T11" fmla="*/ 61 h 69"/>
                <a:gd name="T12" fmla="*/ 0 w 68"/>
                <a:gd name="T13" fmla="*/ 61 h 69"/>
                <a:gd name="T14" fmla="*/ 2 w 68"/>
                <a:gd name="T15" fmla="*/ 62 h 69"/>
                <a:gd name="T16" fmla="*/ 40 w 68"/>
                <a:gd name="T17" fmla="*/ 69 h 69"/>
                <a:gd name="T18" fmla="*/ 40 w 68"/>
                <a:gd name="T19" fmla="*/ 61 h 69"/>
                <a:gd name="T20" fmla="*/ 68 w 68"/>
                <a:gd name="T2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69">
                  <a:moveTo>
                    <a:pt x="68" y="22"/>
                  </a:moveTo>
                  <a:cubicBezTo>
                    <a:pt x="62" y="17"/>
                    <a:pt x="59" y="9"/>
                    <a:pt x="58" y="0"/>
                  </a:cubicBezTo>
                  <a:cubicBezTo>
                    <a:pt x="57" y="0"/>
                    <a:pt x="57" y="0"/>
                    <a:pt x="5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16" y="66"/>
                    <a:pt x="29" y="68"/>
                    <a:pt x="40" y="6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0" y="43"/>
                    <a:pt x="52" y="27"/>
                    <a:pt x="68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7229498" y="2388494"/>
            <a:ext cx="559328" cy="473076"/>
            <a:chOff x="3729038" y="3565525"/>
            <a:chExt cx="679451" cy="574676"/>
          </a:xfrm>
          <a:solidFill>
            <a:schemeClr val="bg1">
              <a:lumMod val="65000"/>
            </a:schemeClr>
          </a:solidFill>
        </p:grpSpPr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4137026" y="3565525"/>
              <a:ext cx="198438" cy="200025"/>
            </a:xfrm>
            <a:custGeom>
              <a:avLst/>
              <a:gdLst>
                <a:gd name="T0" fmla="*/ 0 w 53"/>
                <a:gd name="T1" fmla="*/ 26 h 53"/>
                <a:gd name="T2" fmla="*/ 15 w 53"/>
                <a:gd name="T3" fmla="*/ 50 h 53"/>
                <a:gd name="T4" fmla="*/ 27 w 53"/>
                <a:gd name="T5" fmla="*/ 53 h 53"/>
                <a:gd name="T6" fmla="*/ 53 w 53"/>
                <a:gd name="T7" fmla="*/ 27 h 53"/>
                <a:gd name="T8" fmla="*/ 27 w 53"/>
                <a:gd name="T9" fmla="*/ 0 h 53"/>
                <a:gd name="T10" fmla="*/ 0 w 53"/>
                <a:gd name="T11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0" y="26"/>
                  </a:moveTo>
                  <a:cubicBezTo>
                    <a:pt x="9" y="31"/>
                    <a:pt x="14" y="40"/>
                    <a:pt x="15" y="50"/>
                  </a:cubicBezTo>
                  <a:cubicBezTo>
                    <a:pt x="19" y="52"/>
                    <a:pt x="23" y="53"/>
                    <a:pt x="27" y="53"/>
                  </a:cubicBezTo>
                  <a:cubicBezTo>
                    <a:pt x="41" y="53"/>
                    <a:pt x="53" y="41"/>
                    <a:pt x="53" y="27"/>
                  </a:cubicBezTo>
                  <a:cubicBezTo>
                    <a:pt x="53" y="12"/>
                    <a:pt x="41" y="0"/>
                    <a:pt x="27" y="0"/>
                  </a:cubicBezTo>
                  <a:cubicBezTo>
                    <a:pt x="12" y="0"/>
                    <a:pt x="0" y="12"/>
                    <a:pt x="0" y="2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Oval 6"/>
            <p:cNvSpPr>
              <a:spLocks noChangeArrowheads="1"/>
            </p:cNvSpPr>
            <p:nvPr/>
          </p:nvSpPr>
          <p:spPr bwMode="auto">
            <a:xfrm>
              <a:off x="3973513" y="3667125"/>
              <a:ext cx="196850" cy="2000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auto">
            <a:xfrm>
              <a:off x="3902076" y="3875088"/>
              <a:ext cx="339725" cy="265113"/>
            </a:xfrm>
            <a:custGeom>
              <a:avLst/>
              <a:gdLst>
                <a:gd name="T0" fmla="*/ 56 w 90"/>
                <a:gd name="T1" fmla="*/ 0 h 70"/>
                <a:gd name="T2" fmla="*/ 34 w 90"/>
                <a:gd name="T3" fmla="*/ 0 h 70"/>
                <a:gd name="T4" fmla="*/ 0 w 90"/>
                <a:gd name="T5" fmla="*/ 34 h 70"/>
                <a:gd name="T6" fmla="*/ 0 w 90"/>
                <a:gd name="T7" fmla="*/ 61 h 70"/>
                <a:gd name="T8" fmla="*/ 0 w 90"/>
                <a:gd name="T9" fmla="*/ 62 h 70"/>
                <a:gd name="T10" fmla="*/ 2 w 90"/>
                <a:gd name="T11" fmla="*/ 62 h 70"/>
                <a:gd name="T12" fmla="*/ 48 w 90"/>
                <a:gd name="T13" fmla="*/ 70 h 70"/>
                <a:gd name="T14" fmla="*/ 88 w 90"/>
                <a:gd name="T15" fmla="*/ 62 h 70"/>
                <a:gd name="T16" fmla="*/ 90 w 90"/>
                <a:gd name="T17" fmla="*/ 61 h 70"/>
                <a:gd name="T18" fmla="*/ 90 w 90"/>
                <a:gd name="T19" fmla="*/ 61 h 70"/>
                <a:gd name="T20" fmla="*/ 90 w 90"/>
                <a:gd name="T21" fmla="*/ 34 h 70"/>
                <a:gd name="T22" fmla="*/ 56 w 90"/>
                <a:gd name="T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70">
                  <a:moveTo>
                    <a:pt x="56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0" y="68"/>
                    <a:pt x="35" y="70"/>
                    <a:pt x="48" y="70"/>
                  </a:cubicBezTo>
                  <a:cubicBezTo>
                    <a:pt x="73" y="70"/>
                    <a:pt x="87" y="62"/>
                    <a:pt x="88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0" y="15"/>
                    <a:pt x="75" y="0"/>
                    <a:pt x="56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ko-KR" dirty="0" smtClean="0"/>
                <a:t> </a:t>
              </a:r>
              <a:endParaRPr lang="ko-KR" altLang="en-US" dirty="0"/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4159251" y="3773488"/>
              <a:ext cx="249238" cy="260350"/>
            </a:xfrm>
            <a:custGeom>
              <a:avLst/>
              <a:gdLst>
                <a:gd name="T0" fmla="*/ 32 w 66"/>
                <a:gd name="T1" fmla="*/ 0 h 69"/>
                <a:gd name="T2" fmla="*/ 10 w 66"/>
                <a:gd name="T3" fmla="*/ 0 h 69"/>
                <a:gd name="T4" fmla="*/ 0 w 66"/>
                <a:gd name="T5" fmla="*/ 22 h 69"/>
                <a:gd name="T6" fmla="*/ 28 w 66"/>
                <a:gd name="T7" fmla="*/ 61 h 69"/>
                <a:gd name="T8" fmla="*/ 28 w 66"/>
                <a:gd name="T9" fmla="*/ 69 h 69"/>
                <a:gd name="T10" fmla="*/ 64 w 66"/>
                <a:gd name="T11" fmla="*/ 62 h 69"/>
                <a:gd name="T12" fmla="*/ 65 w 66"/>
                <a:gd name="T13" fmla="*/ 61 h 69"/>
                <a:gd name="T14" fmla="*/ 66 w 66"/>
                <a:gd name="T15" fmla="*/ 61 h 69"/>
                <a:gd name="T16" fmla="*/ 66 w 66"/>
                <a:gd name="T17" fmla="*/ 34 h 69"/>
                <a:gd name="T18" fmla="*/ 32 w 66"/>
                <a:gd name="T1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69">
                  <a:moveTo>
                    <a:pt x="3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9" y="9"/>
                    <a:pt x="6" y="17"/>
                    <a:pt x="0" y="22"/>
                  </a:cubicBezTo>
                  <a:cubicBezTo>
                    <a:pt x="16" y="27"/>
                    <a:pt x="28" y="43"/>
                    <a:pt x="28" y="61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50" y="68"/>
                    <a:pt x="63" y="62"/>
                    <a:pt x="64" y="62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15"/>
                    <a:pt x="50" y="0"/>
                    <a:pt x="3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auto">
            <a:xfrm>
              <a:off x="3797301" y="3565525"/>
              <a:ext cx="200025" cy="200025"/>
            </a:xfrm>
            <a:custGeom>
              <a:avLst/>
              <a:gdLst>
                <a:gd name="T0" fmla="*/ 27 w 53"/>
                <a:gd name="T1" fmla="*/ 53 h 53"/>
                <a:gd name="T2" fmla="*/ 41 w 53"/>
                <a:gd name="T3" fmla="*/ 49 h 53"/>
                <a:gd name="T4" fmla="*/ 53 w 53"/>
                <a:gd name="T5" fmla="*/ 28 h 53"/>
                <a:gd name="T6" fmla="*/ 53 w 53"/>
                <a:gd name="T7" fmla="*/ 27 h 53"/>
                <a:gd name="T8" fmla="*/ 27 w 53"/>
                <a:gd name="T9" fmla="*/ 0 h 53"/>
                <a:gd name="T10" fmla="*/ 0 w 53"/>
                <a:gd name="T11" fmla="*/ 27 h 53"/>
                <a:gd name="T12" fmla="*/ 27 w 53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53">
                  <a:moveTo>
                    <a:pt x="27" y="53"/>
                  </a:moveTo>
                  <a:cubicBezTo>
                    <a:pt x="32" y="53"/>
                    <a:pt x="37" y="51"/>
                    <a:pt x="41" y="49"/>
                  </a:cubicBezTo>
                  <a:cubicBezTo>
                    <a:pt x="42" y="40"/>
                    <a:pt x="46" y="33"/>
                    <a:pt x="53" y="28"/>
                  </a:cubicBezTo>
                  <a:cubicBezTo>
                    <a:pt x="53" y="28"/>
                    <a:pt x="53" y="27"/>
                    <a:pt x="53" y="27"/>
                  </a:cubicBezTo>
                  <a:cubicBezTo>
                    <a:pt x="53" y="12"/>
                    <a:pt x="41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1"/>
                    <a:pt x="12" y="53"/>
                    <a:pt x="27" y="5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auto">
            <a:xfrm>
              <a:off x="3729038" y="3773488"/>
              <a:ext cx="257175" cy="260350"/>
            </a:xfrm>
            <a:custGeom>
              <a:avLst/>
              <a:gdLst>
                <a:gd name="T0" fmla="*/ 68 w 68"/>
                <a:gd name="T1" fmla="*/ 22 h 69"/>
                <a:gd name="T2" fmla="*/ 58 w 68"/>
                <a:gd name="T3" fmla="*/ 0 h 69"/>
                <a:gd name="T4" fmla="*/ 56 w 68"/>
                <a:gd name="T5" fmla="*/ 0 h 69"/>
                <a:gd name="T6" fmla="*/ 33 w 68"/>
                <a:gd name="T7" fmla="*/ 0 h 69"/>
                <a:gd name="T8" fmla="*/ 0 w 68"/>
                <a:gd name="T9" fmla="*/ 34 h 69"/>
                <a:gd name="T10" fmla="*/ 0 w 68"/>
                <a:gd name="T11" fmla="*/ 61 h 69"/>
                <a:gd name="T12" fmla="*/ 0 w 68"/>
                <a:gd name="T13" fmla="*/ 61 h 69"/>
                <a:gd name="T14" fmla="*/ 2 w 68"/>
                <a:gd name="T15" fmla="*/ 62 h 69"/>
                <a:gd name="T16" fmla="*/ 40 w 68"/>
                <a:gd name="T17" fmla="*/ 69 h 69"/>
                <a:gd name="T18" fmla="*/ 40 w 68"/>
                <a:gd name="T19" fmla="*/ 61 h 69"/>
                <a:gd name="T20" fmla="*/ 68 w 68"/>
                <a:gd name="T2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69">
                  <a:moveTo>
                    <a:pt x="68" y="22"/>
                  </a:moveTo>
                  <a:cubicBezTo>
                    <a:pt x="62" y="17"/>
                    <a:pt x="59" y="9"/>
                    <a:pt x="58" y="0"/>
                  </a:cubicBezTo>
                  <a:cubicBezTo>
                    <a:pt x="57" y="0"/>
                    <a:pt x="57" y="0"/>
                    <a:pt x="5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16" y="66"/>
                    <a:pt x="29" y="68"/>
                    <a:pt x="40" y="6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0" y="43"/>
                    <a:pt x="52" y="27"/>
                    <a:pt x="68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098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이번 시간에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28" y="1560198"/>
            <a:ext cx="3078549" cy="2252472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19" y="3873816"/>
            <a:ext cx="3079658" cy="2237885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56" y="1555821"/>
            <a:ext cx="3018034" cy="225684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186" y="3873816"/>
            <a:ext cx="2757004" cy="22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4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학습목표</a:t>
            </a:r>
            <a:endParaRPr lang="ko-KR" altLang="en-US" dirty="0"/>
          </a:p>
        </p:txBody>
      </p:sp>
      <p:sp>
        <p:nvSpPr>
          <p:cNvPr id="39" name="모서리가 둥근 직사각형 38"/>
          <p:cNvSpPr/>
          <p:nvPr/>
        </p:nvSpPr>
        <p:spPr>
          <a:xfrm>
            <a:off x="4663825" y="1480529"/>
            <a:ext cx="3625655" cy="2209800"/>
          </a:xfrm>
          <a:prstGeom prst="roundRect">
            <a:avLst>
              <a:gd name="adj" fmla="val 3991"/>
            </a:avLst>
          </a:prstGeom>
          <a:solidFill>
            <a:srgbClr val="4C8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모서리가 둥근 직사각형 39"/>
          <p:cNvSpPr/>
          <p:nvPr/>
        </p:nvSpPr>
        <p:spPr>
          <a:xfrm>
            <a:off x="827691" y="3922679"/>
            <a:ext cx="3625655" cy="2209800"/>
          </a:xfrm>
          <a:prstGeom prst="roundRect">
            <a:avLst>
              <a:gd name="adj" fmla="val 3991"/>
            </a:avLst>
          </a:prstGeom>
          <a:solidFill>
            <a:srgbClr val="2C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1" name="모서리가 둥근 직사각형 40"/>
          <p:cNvSpPr/>
          <p:nvPr/>
        </p:nvSpPr>
        <p:spPr>
          <a:xfrm>
            <a:off x="4663823" y="3922679"/>
            <a:ext cx="3625655" cy="2209800"/>
          </a:xfrm>
          <a:prstGeom prst="roundRect">
            <a:avLst>
              <a:gd name="adj" fmla="val 3991"/>
            </a:avLst>
          </a:prstGeom>
          <a:solidFill>
            <a:srgbClr val="2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모서리가 둥근 직사각형 31"/>
          <p:cNvSpPr/>
          <p:nvPr/>
        </p:nvSpPr>
        <p:spPr>
          <a:xfrm>
            <a:off x="827691" y="1480529"/>
            <a:ext cx="3625655" cy="2209800"/>
          </a:xfrm>
          <a:prstGeom prst="roundRect">
            <a:avLst>
              <a:gd name="adj" fmla="val 3991"/>
            </a:avLst>
          </a:prstGeom>
          <a:solidFill>
            <a:srgbClr val="599A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1064603" y="2193293"/>
            <a:ext cx="3294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o-KR" altLang="ko-KR" sz="2000" dirty="0">
                <a:solidFill>
                  <a:schemeClr val="bg1"/>
                </a:solidFill>
              </a:rPr>
              <a:t>사회화의 의미</a:t>
            </a:r>
            <a:r>
              <a:rPr lang="en-US" altLang="ko-KR" sz="2000" dirty="0">
                <a:solidFill>
                  <a:schemeClr val="bg1"/>
                </a:solidFill>
              </a:rPr>
              <a:t>, </a:t>
            </a:r>
            <a:r>
              <a:rPr lang="ko-KR" altLang="ko-KR" sz="2000" dirty="0">
                <a:solidFill>
                  <a:schemeClr val="bg1"/>
                </a:solidFill>
              </a:rPr>
              <a:t>유형을 설명하고</a:t>
            </a:r>
            <a:r>
              <a:rPr lang="en-US" altLang="ko-KR" sz="2000" dirty="0">
                <a:solidFill>
                  <a:schemeClr val="bg1"/>
                </a:solidFill>
              </a:rPr>
              <a:t>, </a:t>
            </a:r>
            <a:r>
              <a:rPr lang="ko-KR" altLang="ko-KR" sz="2000" dirty="0">
                <a:solidFill>
                  <a:schemeClr val="bg1"/>
                </a:solidFill>
              </a:rPr>
              <a:t>사회화 기관을 구분할 수 있다</a:t>
            </a:r>
            <a:r>
              <a:rPr lang="en-US" altLang="ko-KR" sz="2000" dirty="0" smtClean="0">
                <a:solidFill>
                  <a:schemeClr val="bg1"/>
                </a:solidFill>
              </a:rPr>
              <a:t>.</a:t>
            </a:r>
            <a:endParaRPr lang="ko-KR" altLang="ko-KR" sz="2000" dirty="0">
              <a:solidFill>
                <a:schemeClr val="bg1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872236" y="2347181"/>
            <a:ext cx="31722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ko-KR" sz="2000" dirty="0">
                <a:solidFill>
                  <a:schemeClr val="bg1"/>
                </a:solidFill>
              </a:rPr>
              <a:t>사회화를 보는 관점을 알 수 있다</a:t>
            </a:r>
            <a:r>
              <a:rPr lang="en-US" altLang="ko-KR" sz="2000" dirty="0">
                <a:solidFill>
                  <a:schemeClr val="bg1"/>
                </a:solidFill>
              </a:rPr>
              <a:t>.</a:t>
            </a:r>
            <a:endParaRPr lang="ko-KR" altLang="ko-KR" sz="20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64603" y="4769898"/>
            <a:ext cx="3151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2000" dirty="0">
                <a:solidFill>
                  <a:schemeClr val="bg1"/>
                </a:solidFill>
              </a:rPr>
              <a:t>사회 구조의 의미와 특징을 알 수 있다</a:t>
            </a:r>
            <a:r>
              <a:rPr lang="en-US" altLang="ko-KR" sz="2000" dirty="0">
                <a:solidFill>
                  <a:schemeClr val="bg1"/>
                </a:solidFill>
              </a:rPr>
              <a:t>.</a:t>
            </a:r>
            <a:endParaRPr lang="ko-KR" altLang="ko-KR" sz="2000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908805" y="4492899"/>
            <a:ext cx="3135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2000" dirty="0">
                <a:solidFill>
                  <a:schemeClr val="bg1"/>
                </a:solidFill>
              </a:rPr>
              <a:t>일탈행동의 원인에 대해 이론적으로 분석할 수 </a:t>
            </a:r>
            <a:r>
              <a:rPr lang="ko-KR" altLang="ko-KR" sz="2000" dirty="0" smtClean="0">
                <a:solidFill>
                  <a:schemeClr val="bg1"/>
                </a:solidFill>
              </a:rPr>
              <a:t>있</a:t>
            </a:r>
            <a:r>
              <a:rPr lang="ko-KR" altLang="en-US" sz="2000" dirty="0" smtClean="0">
                <a:solidFill>
                  <a:schemeClr val="bg1"/>
                </a:solidFill>
              </a:rPr>
              <a:t>고</a:t>
            </a:r>
            <a:r>
              <a:rPr lang="en-US" altLang="ko-KR" sz="2000" dirty="0" smtClean="0">
                <a:solidFill>
                  <a:schemeClr val="bg1"/>
                </a:solidFill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</a:rPr>
              <a:t>일탈 이론을 알 수 있다</a:t>
            </a:r>
            <a:r>
              <a:rPr lang="en-US" altLang="ko-KR" sz="2000" dirty="0" smtClean="0">
                <a:solidFill>
                  <a:schemeClr val="bg1"/>
                </a:solidFill>
              </a:rPr>
              <a:t>.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03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32" grpId="0" animBg="1"/>
      <p:bldP spid="34" grpId="0"/>
      <p:bldP spid="3" grpId="0"/>
      <p:bldP spid="38" grpId="0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Ⅰ. </a:t>
            </a: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인간의 사회화</a:t>
            </a:r>
            <a:endParaRPr lang="ko-KR" altLang="en-US" sz="2000" spc="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527" y="1736502"/>
            <a:ext cx="2221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사회화의 의미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액자 2"/>
          <p:cNvSpPr/>
          <p:nvPr/>
        </p:nvSpPr>
        <p:spPr>
          <a:xfrm>
            <a:off x="702527" y="1616927"/>
            <a:ext cx="2308302" cy="639260"/>
          </a:xfrm>
          <a:prstGeom prst="frame">
            <a:avLst>
              <a:gd name="adj1" fmla="val 377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1923" y="2728278"/>
            <a:ext cx="7560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“</a:t>
            </a:r>
            <a:r>
              <a:rPr lang="ko-KR" altLang="ko-KR" dirty="0" smtClean="0"/>
              <a:t>사회의 </a:t>
            </a:r>
            <a:r>
              <a:rPr lang="ko-KR" altLang="ko-KR" dirty="0"/>
              <a:t>지식</a:t>
            </a:r>
            <a:r>
              <a:rPr lang="en-US" altLang="ko-KR" dirty="0"/>
              <a:t>, </a:t>
            </a:r>
            <a:r>
              <a:rPr lang="ko-KR" altLang="ko-KR" dirty="0"/>
              <a:t>기능</a:t>
            </a:r>
            <a:r>
              <a:rPr lang="en-US" altLang="ko-KR" dirty="0"/>
              <a:t>, </a:t>
            </a:r>
            <a:r>
              <a:rPr lang="ko-KR" altLang="ko-KR" dirty="0"/>
              <a:t>가치</a:t>
            </a:r>
            <a:r>
              <a:rPr lang="en-US" altLang="ko-KR" dirty="0"/>
              <a:t>, </a:t>
            </a:r>
            <a:r>
              <a:rPr lang="ko-KR" altLang="ko-KR" dirty="0"/>
              <a:t>규범을 내면화하여 사회적인 존재로 성장하는 </a:t>
            </a:r>
            <a:r>
              <a:rPr lang="ko-KR" altLang="ko-KR" dirty="0" smtClean="0"/>
              <a:t>것</a:t>
            </a:r>
            <a:r>
              <a:rPr lang="en-US" altLang="ko-KR" dirty="0" smtClean="0"/>
              <a:t>”</a:t>
            </a:r>
            <a:endParaRPr lang="en-US" altLang="ko-KR" dirty="0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059" y="3895289"/>
            <a:ext cx="1501678" cy="1501678"/>
          </a:xfrm>
          <a:prstGeom prst="rect">
            <a:avLst/>
          </a:prstGeom>
          <a:noFill/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190" y="3847274"/>
            <a:ext cx="1501678" cy="15016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오른쪽 화살표 18"/>
          <p:cNvSpPr/>
          <p:nvPr/>
        </p:nvSpPr>
        <p:spPr>
          <a:xfrm>
            <a:off x="4007229" y="4500358"/>
            <a:ext cx="751114" cy="27214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263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Ⅰ. </a:t>
            </a: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인간의 사회화</a:t>
            </a:r>
            <a:endParaRPr lang="ko-KR" altLang="en-US" sz="2000" spc="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527" y="1736502"/>
            <a:ext cx="2221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사회화의 특징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액자 2"/>
          <p:cNvSpPr/>
          <p:nvPr/>
        </p:nvSpPr>
        <p:spPr>
          <a:xfrm>
            <a:off x="702527" y="1616927"/>
            <a:ext cx="2308302" cy="639260"/>
          </a:xfrm>
          <a:prstGeom prst="frame">
            <a:avLst>
              <a:gd name="adj1" fmla="val 377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7729" y="2467416"/>
            <a:ext cx="3535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“</a:t>
            </a:r>
            <a:r>
              <a:rPr lang="ko-KR" altLang="ko-KR" dirty="0" smtClean="0"/>
              <a:t>평생 </a:t>
            </a:r>
            <a:r>
              <a:rPr lang="ko-KR" altLang="ko-KR" dirty="0"/>
              <a:t>동안 </a:t>
            </a:r>
            <a:r>
              <a:rPr lang="ko-KR" altLang="ko-KR" dirty="0" smtClean="0"/>
              <a:t>계속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이루어진다</a:t>
            </a:r>
            <a:r>
              <a:rPr lang="en-US" altLang="ko-KR" dirty="0" smtClean="0"/>
              <a:t>” 	</a:t>
            </a:r>
            <a:endParaRPr lang="ko-KR" altLang="ko-KR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649459" y="3550635"/>
            <a:ext cx="3385497" cy="2209800"/>
          </a:xfrm>
          <a:prstGeom prst="roundRect">
            <a:avLst>
              <a:gd name="adj" fmla="val 3991"/>
            </a:avLst>
          </a:prstGeom>
          <a:solidFill>
            <a:srgbClr val="4C8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4921520" y="3550635"/>
            <a:ext cx="3385497" cy="2209800"/>
          </a:xfrm>
          <a:prstGeom prst="roundRect">
            <a:avLst>
              <a:gd name="adj" fmla="val 3991"/>
            </a:avLst>
          </a:prstGeom>
          <a:solidFill>
            <a:srgbClr val="2C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63287" y="3948099"/>
            <a:ext cx="31920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1</a:t>
            </a:r>
            <a:r>
              <a:rPr lang="ko-KR" altLang="ko-KR" sz="2400" dirty="0">
                <a:solidFill>
                  <a:schemeClr val="bg1"/>
                </a:solidFill>
              </a:rPr>
              <a:t>차적 </a:t>
            </a:r>
            <a:r>
              <a:rPr lang="ko-KR" altLang="ko-KR" sz="2400" dirty="0" smtClean="0">
                <a:solidFill>
                  <a:schemeClr val="bg1"/>
                </a:solidFill>
              </a:rPr>
              <a:t>사회화</a:t>
            </a:r>
            <a:endParaRPr lang="en-US" altLang="ko-KR" sz="2400" dirty="0">
              <a:solidFill>
                <a:schemeClr val="bg1"/>
              </a:solidFill>
            </a:endParaRPr>
          </a:p>
          <a:p>
            <a:endParaRPr lang="en-US" altLang="ko-KR" sz="2000" dirty="0" smtClean="0">
              <a:solidFill>
                <a:schemeClr val="bg1"/>
              </a:solidFill>
            </a:endParaRPr>
          </a:p>
          <a:p>
            <a:endParaRPr lang="en-US" altLang="ko-KR" sz="2000" dirty="0" smtClean="0">
              <a:solidFill>
                <a:schemeClr val="bg1"/>
              </a:solidFill>
            </a:endParaRPr>
          </a:p>
          <a:p>
            <a:r>
              <a:rPr lang="ko-KR" altLang="ko-KR" sz="2000" dirty="0" smtClean="0">
                <a:solidFill>
                  <a:schemeClr val="bg1"/>
                </a:solidFill>
              </a:rPr>
              <a:t>인성</a:t>
            </a:r>
            <a:r>
              <a:rPr lang="en-US" altLang="ko-KR" sz="2000" dirty="0">
                <a:solidFill>
                  <a:schemeClr val="bg1"/>
                </a:solidFill>
              </a:rPr>
              <a:t>, </a:t>
            </a:r>
            <a:r>
              <a:rPr lang="ko-KR" altLang="ko-KR" sz="2000" dirty="0">
                <a:solidFill>
                  <a:schemeClr val="bg1"/>
                </a:solidFill>
              </a:rPr>
              <a:t>언어</a:t>
            </a:r>
            <a:r>
              <a:rPr lang="en-US" altLang="ko-KR" sz="2000" dirty="0">
                <a:solidFill>
                  <a:schemeClr val="bg1"/>
                </a:solidFill>
              </a:rPr>
              <a:t>, </a:t>
            </a:r>
            <a:r>
              <a:rPr lang="ko-KR" altLang="ko-KR" sz="2000" dirty="0">
                <a:solidFill>
                  <a:schemeClr val="bg1"/>
                </a:solidFill>
              </a:rPr>
              <a:t>예절</a:t>
            </a:r>
            <a:r>
              <a:rPr lang="en-US" altLang="ko-KR" sz="2000" dirty="0">
                <a:solidFill>
                  <a:schemeClr val="bg1"/>
                </a:solidFill>
              </a:rPr>
              <a:t>, </a:t>
            </a:r>
            <a:r>
              <a:rPr lang="ko-KR" altLang="ko-KR" sz="2000" dirty="0">
                <a:solidFill>
                  <a:schemeClr val="bg1"/>
                </a:solidFill>
              </a:rPr>
              <a:t>문화 </a:t>
            </a:r>
            <a:r>
              <a:rPr lang="ko-KR" altLang="ko-KR" sz="2000" dirty="0" smtClean="0">
                <a:solidFill>
                  <a:schemeClr val="bg1"/>
                </a:solidFill>
              </a:rPr>
              <a:t>습득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2772" y="3937515"/>
            <a:ext cx="325424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2</a:t>
            </a:r>
            <a:r>
              <a:rPr lang="ko-KR" altLang="ko-KR" sz="2400" dirty="0">
                <a:solidFill>
                  <a:schemeClr val="bg1"/>
                </a:solidFill>
              </a:rPr>
              <a:t>차적 </a:t>
            </a:r>
            <a:r>
              <a:rPr lang="ko-KR" altLang="ko-KR" sz="2400" dirty="0" smtClean="0">
                <a:solidFill>
                  <a:schemeClr val="bg1"/>
                </a:solidFill>
              </a:rPr>
              <a:t>사회화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endParaRPr lang="en-US" altLang="ko-KR" sz="2000" dirty="0">
              <a:solidFill>
                <a:schemeClr val="bg1"/>
              </a:solidFill>
            </a:endParaRPr>
          </a:p>
          <a:p>
            <a:endParaRPr lang="en-US" altLang="ko-KR" sz="2000" dirty="0">
              <a:solidFill>
                <a:schemeClr val="bg1"/>
              </a:solidFill>
            </a:endParaRPr>
          </a:p>
          <a:p>
            <a:r>
              <a:rPr lang="ko-KR" altLang="ko-KR" sz="2000" dirty="0" smtClean="0">
                <a:solidFill>
                  <a:schemeClr val="bg1"/>
                </a:solidFill>
              </a:rPr>
              <a:t>전문적인 </a:t>
            </a:r>
            <a:r>
              <a:rPr lang="ko-KR" altLang="ko-KR" sz="2000" dirty="0">
                <a:solidFill>
                  <a:schemeClr val="bg1"/>
                </a:solidFill>
              </a:rPr>
              <a:t>지식</a:t>
            </a:r>
            <a:r>
              <a:rPr lang="en-US" altLang="ko-KR" sz="2000" dirty="0">
                <a:solidFill>
                  <a:schemeClr val="bg1"/>
                </a:solidFill>
              </a:rPr>
              <a:t>, </a:t>
            </a:r>
            <a:r>
              <a:rPr lang="ko-KR" altLang="ko-KR" sz="2000" dirty="0">
                <a:solidFill>
                  <a:schemeClr val="bg1"/>
                </a:solidFill>
              </a:rPr>
              <a:t>기능 </a:t>
            </a:r>
            <a:r>
              <a:rPr lang="ko-KR" altLang="ko-KR" sz="2000" dirty="0" smtClean="0">
                <a:solidFill>
                  <a:schemeClr val="bg1"/>
                </a:solidFill>
              </a:rPr>
              <a:t>학습</a:t>
            </a:r>
            <a:endParaRPr lang="ko-KR" altLang="ko-KR" sz="2000" dirty="0">
              <a:solidFill>
                <a:schemeClr val="bg1"/>
              </a:solidFill>
            </a:endParaRPr>
          </a:p>
          <a:p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55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Ⅰ. </a:t>
            </a: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인간의 사회화</a:t>
            </a:r>
            <a:endParaRPr lang="ko-KR" altLang="en-US" sz="2000" spc="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527" y="1736502"/>
            <a:ext cx="2221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사회화의 기능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액자 2"/>
          <p:cNvSpPr/>
          <p:nvPr/>
        </p:nvSpPr>
        <p:spPr>
          <a:xfrm>
            <a:off x="702527" y="1616927"/>
            <a:ext cx="2308302" cy="639260"/>
          </a:xfrm>
          <a:prstGeom prst="frame">
            <a:avLst>
              <a:gd name="adj1" fmla="val 377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7819" y="4549800"/>
            <a:ext cx="2956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dirty="0" smtClean="0"/>
              <a:t>사회구성원으로서 </a:t>
            </a:r>
            <a:r>
              <a:rPr lang="ko-KR" altLang="ko-KR" dirty="0"/>
              <a:t>사회에 적응할 수 있게 </a:t>
            </a:r>
            <a:r>
              <a:rPr lang="ko-KR" altLang="ko-KR" dirty="0" smtClean="0"/>
              <a:t>됨</a:t>
            </a:r>
            <a:endParaRPr lang="en-US" altLang="ko-KR" dirty="0" smtClean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0" y="2694626"/>
            <a:ext cx="1418400" cy="14184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768" y="2694626"/>
            <a:ext cx="1498875" cy="14988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1546" y="4577841"/>
            <a:ext cx="348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사회</a:t>
            </a:r>
            <a:r>
              <a:rPr lang="ko-KR" altLang="ko-KR" dirty="0" smtClean="0"/>
              <a:t> </a:t>
            </a:r>
            <a:r>
              <a:rPr lang="ko-KR" altLang="ko-KR" dirty="0"/>
              <a:t>구성원의 동질성을 형성하여 다른 사회와 차별성을 </a:t>
            </a:r>
            <a:r>
              <a:rPr lang="ko-KR" altLang="ko-KR" dirty="0" smtClean="0"/>
              <a:t>줌</a:t>
            </a:r>
            <a:endParaRPr lang="en-US" altLang="ko-K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47819" y="5330283"/>
            <a:ext cx="2988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dirty="0" err="1"/>
              <a:t>자아정체감을</a:t>
            </a:r>
            <a:r>
              <a:rPr lang="ko-KR" altLang="ko-KR" dirty="0"/>
              <a:t> 형성할 수 있</a:t>
            </a:r>
            <a:r>
              <a:rPr lang="ko-KR" altLang="en-US" dirty="0"/>
              <a:t>음</a:t>
            </a:r>
            <a:endParaRPr lang="ko-KR" altLang="ko-KR" dirty="0"/>
          </a:p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61932" y="5330283"/>
            <a:ext cx="3501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dirty="0"/>
              <a:t>문화와 규범을 학습하여 사회의 유지 존속을 가능하게 함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644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Ⅰ. </a:t>
            </a: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인간의 사회화</a:t>
            </a:r>
            <a:endParaRPr lang="ko-KR" altLang="en-US" sz="2000" spc="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527" y="1736502"/>
            <a:ext cx="2221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사회화 기관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액자 2"/>
          <p:cNvSpPr/>
          <p:nvPr/>
        </p:nvSpPr>
        <p:spPr>
          <a:xfrm>
            <a:off x="702527" y="1616927"/>
            <a:ext cx="2308302" cy="639260"/>
          </a:xfrm>
          <a:prstGeom prst="frame">
            <a:avLst>
              <a:gd name="adj1" fmla="val 377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8238" y="5283126"/>
            <a:ext cx="3084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dirty="0" smtClean="0"/>
              <a:t>기초적 내용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dirty="0" smtClean="0"/>
              <a:t>가족</a:t>
            </a:r>
            <a:r>
              <a:rPr lang="en-US" altLang="ko-KR" dirty="0"/>
              <a:t>, </a:t>
            </a:r>
            <a:r>
              <a:rPr lang="ko-KR" altLang="ko-KR" dirty="0"/>
              <a:t>또래집단</a:t>
            </a:r>
            <a:r>
              <a:rPr lang="en-US" altLang="ko-KR" dirty="0"/>
              <a:t>, </a:t>
            </a:r>
            <a:r>
              <a:rPr lang="ko-KR" altLang="ko-KR" dirty="0" smtClean="0"/>
              <a:t>지역사회</a:t>
            </a:r>
            <a:endParaRPr lang="ko-KR" altLang="ko-KR" dirty="0"/>
          </a:p>
        </p:txBody>
      </p:sp>
      <p:grpSp>
        <p:nvGrpSpPr>
          <p:cNvPr id="11" name="그룹 10"/>
          <p:cNvGrpSpPr/>
          <p:nvPr/>
        </p:nvGrpSpPr>
        <p:grpSpPr>
          <a:xfrm>
            <a:off x="1905757" y="3247831"/>
            <a:ext cx="1760649" cy="1769053"/>
            <a:chOff x="3402269" y="2659629"/>
            <a:chExt cx="1760649" cy="1769053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2" name="타원 11"/>
            <p:cNvSpPr/>
            <p:nvPr/>
          </p:nvSpPr>
          <p:spPr>
            <a:xfrm>
              <a:off x="3402269" y="2659629"/>
              <a:ext cx="1760649" cy="17690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19909" y="3260843"/>
              <a:ext cx="152536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1</a:t>
              </a:r>
              <a:r>
                <a:rPr lang="ko-KR" altLang="en-US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차적 </a:t>
              </a:r>
              <a:endParaRPr lang="en-US" altLang="ko-KR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/>
              <a:r>
                <a:rPr lang="ko-KR" altLang="en-US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사회화 기관</a:t>
              </a:r>
              <a:endPara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10982" y="5320325"/>
            <a:ext cx="277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dirty="0" smtClean="0"/>
              <a:t>전문적 내용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dirty="0" smtClean="0"/>
              <a:t>학교</a:t>
            </a:r>
            <a:r>
              <a:rPr lang="en-US" altLang="ko-KR" dirty="0"/>
              <a:t>, </a:t>
            </a:r>
            <a:r>
              <a:rPr lang="ko-KR" altLang="ko-KR" dirty="0"/>
              <a:t>회사</a:t>
            </a:r>
            <a:r>
              <a:rPr lang="en-US" altLang="ko-KR" dirty="0"/>
              <a:t>, </a:t>
            </a:r>
            <a:r>
              <a:rPr lang="ko-KR" altLang="ko-KR" dirty="0" smtClean="0"/>
              <a:t>대중매체</a:t>
            </a:r>
            <a:endParaRPr lang="ko-KR" altLang="ko-KR" dirty="0"/>
          </a:p>
        </p:txBody>
      </p:sp>
      <p:sp>
        <p:nvSpPr>
          <p:cNvPr id="19" name="타원 18"/>
          <p:cNvSpPr/>
          <p:nvPr/>
        </p:nvSpPr>
        <p:spPr>
          <a:xfrm>
            <a:off x="5269709" y="3247831"/>
            <a:ext cx="1760649" cy="176905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87349" y="3849045"/>
            <a:ext cx="152536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</a:t>
            </a:r>
            <a:r>
              <a:rPr lang="ko-KR" altLang="en-US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차적 </a:t>
            </a:r>
            <a:endParaRPr lang="en-US" altLang="ko-KR" dirty="0" smtClean="0">
              <a:ln>
                <a:solidFill>
                  <a:schemeClr val="bg1">
                    <a:alpha val="0"/>
                  </a:schemeClr>
                </a:solidFill>
              </a:ln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사회화 기관</a:t>
            </a:r>
            <a:endParaRPr lang="en-US" altLang="ko-KR" dirty="0">
              <a:ln>
                <a:solidFill>
                  <a:schemeClr val="bg1">
                    <a:alpha val="0"/>
                  </a:schemeClr>
                </a:solidFill>
              </a:ln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8146" y="2341756"/>
            <a:ext cx="3713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사회화의 내용에 따라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502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</TotalTime>
  <Words>1283</Words>
  <Application>Microsoft Office PowerPoint</Application>
  <PresentationFormat>화면 슬라이드 쇼(4:3)</PresentationFormat>
  <Paragraphs>255</Paragraphs>
  <Slides>27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3" baseType="lpstr">
      <vt:lpstr>맑은 고딕</vt:lpstr>
      <vt:lpstr>Calibri</vt:lpstr>
      <vt:lpstr>Calibri Light</vt:lpstr>
      <vt:lpstr>나눔바른고딕</vt:lpstr>
      <vt:lpstr>Arial</vt:lpstr>
      <vt:lpstr>Office 테마</vt:lpstr>
      <vt:lpstr>인간과 사회</vt:lpstr>
      <vt:lpstr>지난 시간에…</vt:lpstr>
      <vt:lpstr>지난 시간에…</vt:lpstr>
      <vt:lpstr>이번 시간에!</vt:lpstr>
      <vt:lpstr>학습목표</vt:lpstr>
      <vt:lpstr>Ⅰ. 인간의 사회화</vt:lpstr>
      <vt:lpstr>Ⅰ. 인간의 사회화</vt:lpstr>
      <vt:lpstr>Ⅰ. 인간의 사회화</vt:lpstr>
      <vt:lpstr>Ⅰ. 인간의 사회화</vt:lpstr>
      <vt:lpstr>Ⅰ. 인간의 사회화</vt:lpstr>
      <vt:lpstr>Ⅰ. 인간의 사회화</vt:lpstr>
      <vt:lpstr>Ⅰ. 인간의 사회화</vt:lpstr>
      <vt:lpstr>Ⅰ. 인간의 사회화</vt:lpstr>
      <vt:lpstr>Ⅱ. 사회 구조와 일탈 행동</vt:lpstr>
      <vt:lpstr>Ⅱ. 사회 구조와 일탈 행동</vt:lpstr>
      <vt:lpstr>Ⅱ. 사회 구조와 일탈 행동</vt:lpstr>
      <vt:lpstr>Ⅱ. 사회 구조와 일탈 행동</vt:lpstr>
      <vt:lpstr>Ⅱ. 사회 구조와 일탈 행동</vt:lpstr>
      <vt:lpstr>Ⅱ. 사회 구조와 일탈 행동</vt:lpstr>
      <vt:lpstr>Ⅱ. 사회 구조와 일탈 행동</vt:lpstr>
      <vt:lpstr>Ⅱ. 사회 구조와 일탈 행동</vt:lpstr>
      <vt:lpstr>Ⅱ. 사회 구조와 일탈 행동</vt:lpstr>
      <vt:lpstr>Ⅱ. 사회 구조와 일탈 행동</vt:lpstr>
      <vt:lpstr>Ⅱ. 사회 구조와 일탈 행동</vt:lpstr>
      <vt:lpstr>학습 정리</vt:lpstr>
      <vt:lpstr>학습 정리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YangJihoon</dc:creator>
  <cp:lastModifiedBy>정민영</cp:lastModifiedBy>
  <cp:revision>37</cp:revision>
  <dcterms:created xsi:type="dcterms:W3CDTF">2016-08-13T13:31:57Z</dcterms:created>
  <dcterms:modified xsi:type="dcterms:W3CDTF">2016-11-28T02:11:21Z</dcterms:modified>
</cp:coreProperties>
</file>