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34"/>
  </p:notesMasterIdLst>
  <p:sldIdLst>
    <p:sldId id="256" r:id="rId2"/>
    <p:sldId id="257" r:id="rId3"/>
    <p:sldId id="281" r:id="rId4"/>
    <p:sldId id="259" r:id="rId5"/>
    <p:sldId id="261" r:id="rId6"/>
    <p:sldId id="262" r:id="rId7"/>
    <p:sldId id="264" r:id="rId8"/>
    <p:sldId id="266" r:id="rId9"/>
    <p:sldId id="263" r:id="rId10"/>
    <p:sldId id="282" r:id="rId11"/>
    <p:sldId id="268" r:id="rId12"/>
    <p:sldId id="287" r:id="rId13"/>
    <p:sldId id="265" r:id="rId14"/>
    <p:sldId id="267" r:id="rId15"/>
    <p:sldId id="283" r:id="rId16"/>
    <p:sldId id="288" r:id="rId17"/>
    <p:sldId id="269" r:id="rId18"/>
    <p:sldId id="285" r:id="rId19"/>
    <p:sldId id="289" r:id="rId20"/>
    <p:sldId id="286" r:id="rId21"/>
    <p:sldId id="270" r:id="rId22"/>
    <p:sldId id="290" r:id="rId23"/>
    <p:sldId id="271" r:id="rId24"/>
    <p:sldId id="272" r:id="rId25"/>
    <p:sldId id="273" r:id="rId26"/>
    <p:sldId id="275" r:id="rId27"/>
    <p:sldId id="274" r:id="rId28"/>
    <p:sldId id="276" r:id="rId29"/>
    <p:sldId id="277" r:id="rId30"/>
    <p:sldId id="278" r:id="rId31"/>
    <p:sldId id="279" r:id="rId32"/>
    <p:sldId id="280" r:id="rId33"/>
  </p:sldIdLst>
  <p:sldSz cx="10391775" cy="6858000"/>
  <p:notesSz cx="6858000" cy="9144000"/>
  <p:embeddedFontLst>
    <p:embeddedFont>
      <p:font typeface="-윤고딕340" panose="02030504000101010101" pitchFamily="18" charset="-127"/>
      <p:regular r:id="rId35"/>
    </p:embeddedFont>
    <p:embeddedFont>
      <p:font typeface="-윤고딕330" panose="02030504000101010101" pitchFamily="18" charset="-127"/>
      <p:regular r:id="rId36"/>
    </p:embeddedFont>
    <p:embeddedFont>
      <p:font typeface="-윤고딕320" panose="02030504000101010101" pitchFamily="18" charset="-127"/>
      <p:regular r:id="rId37"/>
    </p:embeddedFont>
    <p:embeddedFont>
      <p:font typeface="맑은 고딕" panose="020B0503020000020004" pitchFamily="50" charset="-127"/>
      <p:regular r:id="rId38"/>
      <p:bold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0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89A96-4EC6-43F8-BB5B-098A0E070EF5}" type="datetimeFigureOut">
              <a:rPr lang="ko-KR" altLang="en-US" smtClean="0"/>
              <a:t>2015-11-09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90613" y="1143000"/>
            <a:ext cx="467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095BE-BF91-43B7-88DC-7FB27989F2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67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전국지도에서 시</a:t>
            </a:r>
            <a:r>
              <a:rPr lang="en-US" altLang="ko-KR" dirty="0"/>
              <a:t>, </a:t>
            </a:r>
            <a:r>
              <a:rPr lang="ko-KR" altLang="en-US" dirty="0"/>
              <a:t>구</a:t>
            </a:r>
            <a:r>
              <a:rPr lang="en-US" altLang="ko-KR" dirty="0"/>
              <a:t>, </a:t>
            </a:r>
            <a:r>
              <a:rPr lang="ko-KR" altLang="en-US" dirty="0"/>
              <a:t>동의 위계 순서대로 점차 학교로 확대해 들어가며 위성사진을 차례로 보여주어 주의력을 획득한다</a:t>
            </a:r>
            <a:r>
              <a:rPr lang="en-US" altLang="ko-KR" dirty="0"/>
              <a:t>. </a:t>
            </a:r>
            <a:r>
              <a:rPr lang="ko-KR" altLang="en-US" dirty="0"/>
              <a:t>로드 </a:t>
            </a:r>
            <a:r>
              <a:rPr lang="ko-KR" altLang="en-US" dirty="0" err="1"/>
              <a:t>뷰를</a:t>
            </a:r>
            <a:r>
              <a:rPr lang="ko-KR" altLang="en-US" dirty="0"/>
              <a:t> 활용하여 주변 거리까지 여러 방향에서 보여주어 흥미를 자극한다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526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사전지식 회상하기</a:t>
            </a:r>
            <a:endParaRPr lang="en-US" altLang="ko-KR" dirty="0" smtClean="0"/>
          </a:p>
          <a:p>
            <a:r>
              <a:rPr lang="ko-KR" altLang="en-US" dirty="0" smtClean="0"/>
              <a:t>절대적 위치를 이해하는 데에 필요한 사전지식인 위도와 경도를 다시 한 번 알려준다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err="1" smtClean="0"/>
              <a:t>네이버</a:t>
            </a:r>
            <a:r>
              <a:rPr lang="ko-KR" altLang="en-US" dirty="0" smtClean="0"/>
              <a:t> 지식백과</a:t>
            </a:r>
            <a:r>
              <a:rPr lang="en-US" altLang="ko-KR" dirty="0" smtClean="0"/>
              <a:t>, &lt;http://terms.naver.com/entry.nhn?docId=1049228&amp;cid=47305&amp;categoryId=47305&gt;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160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학생들이 이해하기 쉽도록 도식화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461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새로운 자극에 대한 특징을 제시하여 이해를 돕는다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사진 출처</a:t>
            </a:r>
            <a:endParaRPr lang="en-US" altLang="ko-KR" dirty="0" smtClean="0"/>
          </a:p>
          <a:p>
            <a:r>
              <a:rPr lang="ko-KR" altLang="en-US" dirty="0" err="1" smtClean="0"/>
              <a:t>네이버</a:t>
            </a:r>
            <a:r>
              <a:rPr lang="en-US" altLang="ko-KR" dirty="0" smtClean="0"/>
              <a:t>, &lt;http://imagesearch.naver.com/search.naver?sm=ext&amp;viewloc=1&amp;where=idetail&amp;rev=31&amp;query=%EB%8F%85%EB%8F%84&amp;section=image&amp;res_fr=0&amp;res_to=0&amp;ie=utf8&amp;face=0&amp;color=0&amp;ccl=0&amp;aq=0&amp;spq=1&amp;nx_search_query=%EB%8F%85%EB%8F%84&amp;nx_and_query=&amp;nx_sub_query=&amp;nx_search_hlquery=&amp;nx_search_fasquery=&amp;datetype=0&amp;startdate=0&amp;enddate=0&amp;start=5&amp;img_id=dic948503%7C112126_1&gt;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30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20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049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358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686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818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496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64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전국지도에서 시</a:t>
            </a:r>
            <a:r>
              <a:rPr lang="en-US" altLang="ko-KR" dirty="0"/>
              <a:t>, </a:t>
            </a:r>
            <a:r>
              <a:rPr lang="ko-KR" altLang="en-US" dirty="0"/>
              <a:t>구</a:t>
            </a:r>
            <a:r>
              <a:rPr lang="en-US" altLang="ko-KR" dirty="0"/>
              <a:t>, </a:t>
            </a:r>
            <a:r>
              <a:rPr lang="ko-KR" altLang="en-US" dirty="0"/>
              <a:t>동의 위계 순서대로 점차 학교로 확대해 들어가며 위성사진을 차례로 보여주어 주의력을 획득한다</a:t>
            </a:r>
            <a:r>
              <a:rPr lang="en-US" altLang="ko-KR" dirty="0"/>
              <a:t>. </a:t>
            </a:r>
            <a:r>
              <a:rPr lang="ko-KR" altLang="en-US" dirty="0"/>
              <a:t>로드 </a:t>
            </a:r>
            <a:r>
              <a:rPr lang="ko-KR" altLang="en-US" dirty="0" err="1"/>
              <a:t>뷰를</a:t>
            </a:r>
            <a:r>
              <a:rPr lang="ko-KR" altLang="en-US" dirty="0"/>
              <a:t> 활용하여 주변 거리까지 여러 방향에서 보여주어 흥미를 자극한다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322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567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3387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수행유도하기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469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아이패드로 </a:t>
            </a:r>
            <a:r>
              <a:rPr lang="ko-KR" altLang="en-US" dirty="0" err="1"/>
              <a:t>구글맵스</a:t>
            </a:r>
            <a:r>
              <a:rPr lang="en-US" altLang="ko-KR" dirty="0"/>
              <a:t>(maps.google.com)</a:t>
            </a:r>
            <a:r>
              <a:rPr lang="ko-KR" altLang="en-US" dirty="0"/>
              <a:t>에 접속하여 함께 어플리케이션과 친숙해지는 시간을 가진다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 err="1"/>
              <a:t>구글</a:t>
            </a:r>
            <a:r>
              <a:rPr lang="ko-KR" altLang="en-US" dirty="0"/>
              <a:t> </a:t>
            </a:r>
            <a:r>
              <a:rPr lang="ko-KR" altLang="en-US" dirty="0" err="1"/>
              <a:t>맵에서</a:t>
            </a:r>
            <a:r>
              <a:rPr lang="ko-KR" altLang="en-US" dirty="0"/>
              <a:t> 우리나라</a:t>
            </a:r>
            <a:r>
              <a:rPr lang="en-US" altLang="ko-KR" dirty="0"/>
              <a:t>, </a:t>
            </a:r>
            <a:r>
              <a:rPr lang="ko-KR" altLang="en-US" dirty="0"/>
              <a:t>도시</a:t>
            </a:r>
            <a:r>
              <a:rPr lang="en-US" altLang="ko-KR" dirty="0"/>
              <a:t>, </a:t>
            </a:r>
            <a:r>
              <a:rPr lang="ko-KR" altLang="en-US" dirty="0"/>
              <a:t>동</a:t>
            </a:r>
            <a:r>
              <a:rPr lang="en-US" altLang="ko-KR" dirty="0"/>
              <a:t>, </a:t>
            </a:r>
            <a:r>
              <a:rPr lang="ko-KR" altLang="en-US" dirty="0"/>
              <a:t>구</a:t>
            </a:r>
            <a:r>
              <a:rPr lang="en-US" altLang="ko-KR" dirty="0"/>
              <a:t>, </a:t>
            </a:r>
            <a:r>
              <a:rPr lang="ko-KR" altLang="en-US" dirty="0"/>
              <a:t>학교</a:t>
            </a:r>
            <a:r>
              <a:rPr lang="en-US" altLang="ko-KR" dirty="0"/>
              <a:t>(</a:t>
            </a:r>
            <a:r>
              <a:rPr lang="ko-KR" altLang="en-US" dirty="0"/>
              <a:t>집</a:t>
            </a:r>
            <a:r>
              <a:rPr lang="en-US" altLang="ko-KR" dirty="0"/>
              <a:t>)</a:t>
            </a:r>
            <a:r>
              <a:rPr lang="ko-KR" altLang="en-US" dirty="0"/>
              <a:t>을 검색하여 조사하며 절대적 위치와 상대적 위치로 표현한다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0776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구글</a:t>
            </a:r>
            <a:r>
              <a:rPr lang="ko-KR" altLang="en-US" dirty="0"/>
              <a:t> </a:t>
            </a:r>
            <a:r>
              <a:rPr lang="ko-KR" altLang="en-US" dirty="0" err="1"/>
              <a:t>맵을</a:t>
            </a:r>
            <a:r>
              <a:rPr lang="ko-KR" altLang="en-US" dirty="0"/>
              <a:t> 이용해 우리 학교에서 서울대학교까지의 거리와 가는 방법</a:t>
            </a:r>
            <a:r>
              <a:rPr lang="en-US" altLang="ko-KR" dirty="0"/>
              <a:t>, </a:t>
            </a:r>
            <a:r>
              <a:rPr lang="ko-KR" altLang="en-US" dirty="0"/>
              <a:t>소요 시간</a:t>
            </a:r>
            <a:r>
              <a:rPr lang="en-US" altLang="ko-KR" dirty="0"/>
              <a:t>, </a:t>
            </a:r>
            <a:r>
              <a:rPr lang="ko-KR" altLang="en-US" dirty="0"/>
              <a:t>가장 효율적인 방법 등을 조사해본다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478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구글</a:t>
            </a:r>
            <a:r>
              <a:rPr lang="ko-KR" altLang="en-US" dirty="0"/>
              <a:t> </a:t>
            </a:r>
            <a:r>
              <a:rPr lang="ko-KR" altLang="en-US" dirty="0" err="1"/>
              <a:t>맵스에서</a:t>
            </a:r>
            <a:r>
              <a:rPr lang="ko-KR" altLang="en-US" dirty="0"/>
              <a:t> 학교를 검색하여 절대적</a:t>
            </a:r>
            <a:r>
              <a:rPr lang="en-US" altLang="ko-KR" dirty="0"/>
              <a:t>, </a:t>
            </a:r>
            <a:r>
              <a:rPr lang="ko-KR" altLang="en-US" dirty="0"/>
              <a:t>상대적 위치로 정리하여 표현해준다</a:t>
            </a:r>
            <a:r>
              <a:rPr lang="en-US" altLang="ko-KR" dirty="0"/>
              <a:t>. </a:t>
            </a:r>
            <a:r>
              <a:rPr lang="ko-KR" altLang="en-US" dirty="0"/>
              <a:t>도시</a:t>
            </a:r>
            <a:r>
              <a:rPr lang="en-US" altLang="ko-KR" dirty="0"/>
              <a:t>, </a:t>
            </a:r>
            <a:r>
              <a:rPr lang="ko-KR" altLang="en-US" dirty="0"/>
              <a:t>동</a:t>
            </a:r>
            <a:r>
              <a:rPr lang="en-US" altLang="ko-KR" dirty="0"/>
              <a:t>, </a:t>
            </a:r>
            <a:r>
              <a:rPr lang="ko-KR" altLang="en-US" dirty="0"/>
              <a:t>구 학교</a:t>
            </a:r>
            <a:r>
              <a:rPr lang="en-US" altLang="ko-KR" dirty="0"/>
              <a:t>(</a:t>
            </a:r>
            <a:r>
              <a:rPr lang="ko-KR" altLang="en-US" dirty="0"/>
              <a:t>집</a:t>
            </a:r>
            <a:r>
              <a:rPr lang="en-US" altLang="ko-KR" dirty="0"/>
              <a:t>)</a:t>
            </a:r>
            <a:r>
              <a:rPr lang="ko-KR" altLang="en-US" dirty="0"/>
              <a:t>을 조사한 내용을 발표하게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5544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자신이 생각하는 서울대학교로 가는 가장 효율적인 방법을 발표하고</a:t>
            </a:r>
            <a:r>
              <a:rPr lang="en-US" altLang="ko-KR" dirty="0"/>
              <a:t>, </a:t>
            </a:r>
            <a:r>
              <a:rPr lang="ko-KR" altLang="en-US" dirty="0"/>
              <a:t>그 이유를 함께 들어보고 의논해보고 가장 효율적인 방법을 선정한다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 smtClean="0"/>
              <a:t>이 </a:t>
            </a:r>
            <a:r>
              <a:rPr lang="ko-KR" altLang="en-US" dirty="0" err="1" smtClean="0"/>
              <a:t>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평가 기준을 제시하고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발표에 대한 간식 등의 보상을 예고하여 참여를 유도함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091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수행평가하기</a:t>
            </a:r>
            <a:endParaRPr lang="en-US" altLang="ko-KR" dirty="0" smtClean="0"/>
          </a:p>
          <a:p>
            <a:r>
              <a:rPr lang="ko-KR" altLang="en-US" dirty="0"/>
              <a:t>다음 시간까지 자신의 집 또는 학교를 절대적 위치와 상대적 위치로 표현하는 글이나 심상지도를 만들어 오는 과제를 부여한다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446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절대적 위치와 상대적 위치의 개념을 다시 한 번 정리하고</a:t>
            </a:r>
            <a:r>
              <a:rPr lang="en-US" altLang="ko-KR" dirty="0"/>
              <a:t>, </a:t>
            </a:r>
            <a:r>
              <a:rPr lang="ko-KR" altLang="en-US" dirty="0"/>
              <a:t>다른 나라의 예시를 들어 전이를 강화한다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51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획득한 주의력을 오늘의 학습 주제와 연관시킴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34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141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자극자료 제시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절대적 위치와 상대적 위치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08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상세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395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상세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50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학생들이 이해하기 쉽도록 도식화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80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사전지식 회상하기</a:t>
            </a:r>
            <a:endParaRPr lang="en-US" altLang="ko-KR" dirty="0" smtClean="0"/>
          </a:p>
          <a:p>
            <a:r>
              <a:rPr lang="ko-KR" altLang="en-US" dirty="0" smtClean="0"/>
              <a:t>절대적 위치를 이해하는 데에 필요한 사전지식인 위도와 경도를 다시 한 번 알려준다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err="1" smtClean="0"/>
              <a:t>네이버</a:t>
            </a:r>
            <a:r>
              <a:rPr lang="ko-KR" altLang="en-US" dirty="0" smtClean="0"/>
              <a:t> 지식백과</a:t>
            </a:r>
            <a:r>
              <a:rPr lang="en-US" altLang="ko-KR" dirty="0" smtClean="0"/>
              <a:t>, &lt;http://terms.naver.com/entry.nhn?docId=1049228&amp;cid=47305&amp;categoryId=47305&gt;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95BE-BF91-43B7-88DC-7FB27989F27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37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383" y="1122363"/>
            <a:ext cx="883300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972" y="3602038"/>
            <a:ext cx="779383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AB6-3660-4829-BDAD-39338F679670}" type="datetimeFigureOut">
              <a:rPr lang="ko-KR" altLang="en-US" smtClean="0"/>
              <a:t>2015-11-09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EC-6BB8-48E5-88DB-420DADFBA29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91775" cy="68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AB6-3660-4829-BDAD-39338F679670}" type="datetimeFigureOut">
              <a:rPr lang="ko-KR" altLang="en-US" smtClean="0"/>
              <a:t>2015-11-09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EC-6BB8-48E5-88DB-420DADFBA2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12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6615" y="365125"/>
            <a:ext cx="2240726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435" y="365125"/>
            <a:ext cx="6592282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AB6-3660-4829-BDAD-39338F679670}" type="datetimeFigureOut">
              <a:rPr lang="ko-KR" altLang="en-US" smtClean="0"/>
              <a:t>2015-11-09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EC-6BB8-48E5-88DB-420DADFBA2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37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AB6-3660-4829-BDAD-39338F679670}" type="datetimeFigureOut">
              <a:rPr lang="ko-KR" altLang="en-US" smtClean="0"/>
              <a:t>2015-11-09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EC-6BB8-48E5-88DB-420DADFBA2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8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023" y="1709740"/>
            <a:ext cx="896290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023" y="4589465"/>
            <a:ext cx="89629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AB6-3660-4829-BDAD-39338F679670}" type="datetimeFigureOut">
              <a:rPr lang="ko-KR" altLang="en-US" smtClean="0"/>
              <a:t>2015-11-09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EC-6BB8-48E5-88DB-420DADFBA2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5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435" y="1825625"/>
            <a:ext cx="4416504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836" y="1825625"/>
            <a:ext cx="4416504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AB6-3660-4829-BDAD-39338F679670}" type="datetimeFigureOut">
              <a:rPr lang="ko-KR" altLang="en-US" smtClean="0"/>
              <a:t>2015-11-09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EC-6BB8-48E5-88DB-420DADFBA2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98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788" y="365127"/>
            <a:ext cx="8962906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789" y="1681163"/>
            <a:ext cx="43962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789" y="2505075"/>
            <a:ext cx="439620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0837" y="1681163"/>
            <a:ext cx="44178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0837" y="2505075"/>
            <a:ext cx="441785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AB6-3660-4829-BDAD-39338F679670}" type="datetimeFigureOut">
              <a:rPr lang="ko-KR" altLang="en-US" smtClean="0"/>
              <a:t>2015-11-09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EC-6BB8-48E5-88DB-420DADFBA2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80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AB6-3660-4829-BDAD-39338F679670}" type="datetimeFigureOut">
              <a:rPr lang="ko-KR" altLang="en-US" smtClean="0"/>
              <a:t>2015-11-09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EC-6BB8-48E5-88DB-420DADFBA2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45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AB6-3660-4829-BDAD-39338F679670}" type="datetimeFigureOut">
              <a:rPr lang="ko-KR" altLang="en-US" smtClean="0"/>
              <a:t>2015-11-09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EC-6BB8-48E5-88DB-420DADFBA2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60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788" y="457200"/>
            <a:ext cx="335161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858" y="987427"/>
            <a:ext cx="526083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788" y="2057400"/>
            <a:ext cx="335161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AB6-3660-4829-BDAD-39338F679670}" type="datetimeFigureOut">
              <a:rPr lang="ko-KR" altLang="en-US" smtClean="0"/>
              <a:t>2015-11-09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EC-6BB8-48E5-88DB-420DADFBA2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51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788" y="457200"/>
            <a:ext cx="335161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17858" y="987427"/>
            <a:ext cx="5260836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788" y="2057400"/>
            <a:ext cx="335161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2AB6-3660-4829-BDAD-39338F679670}" type="datetimeFigureOut">
              <a:rPr lang="ko-KR" altLang="en-US" smtClean="0"/>
              <a:t>2015-11-09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EC-6BB8-48E5-88DB-420DADFBA2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43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435" y="365127"/>
            <a:ext cx="8962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435" y="1825625"/>
            <a:ext cx="89629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4435" y="6356352"/>
            <a:ext cx="2338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12AB6-3660-4829-BDAD-39338F679670}" type="datetimeFigureOut">
              <a:rPr lang="ko-KR" altLang="en-US" smtClean="0"/>
              <a:t>2015-11-09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2276" y="6356352"/>
            <a:ext cx="3507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9191" y="6356352"/>
            <a:ext cx="2338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E3EC-6BB8-48E5-88DB-420DADFBA2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91775" cy="6869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780" y="6361826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서울대학교 지리교육과</a:t>
            </a:r>
            <a:endParaRPr lang="ko-KR" altLang="en-US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63" y="6066311"/>
            <a:ext cx="650793" cy="6648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0163" y="860753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-윤고딕340" panose="02030504000101010101" pitchFamily="18" charset="-127"/>
                <a:ea typeface="-윤고딕340" panose="02030504000101010101" pitchFamily="18" charset="-127"/>
              </a:rPr>
              <a:t>중학교 지리</a:t>
            </a:r>
            <a:endParaRPr lang="ko-KR" altLang="en-US" sz="2800" dirty="0">
              <a:solidFill>
                <a:schemeClr val="bg1"/>
              </a:solidFill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8667" y="1736894"/>
            <a:ext cx="4974439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6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내가 사는 세계</a:t>
            </a:r>
            <a:endParaRPr lang="ko-KR" altLang="en-US" sz="6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7683106" y="1734983"/>
            <a:ext cx="1210442" cy="1058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48736" y="6361826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2014-19301 </a:t>
            </a:r>
            <a:r>
              <a:rPr lang="ko-KR" altLang="en-US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김현주</a:t>
            </a:r>
            <a:endParaRPr lang="ko-KR" altLang="en-US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00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3813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앗 그거 뭐였지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..!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3682" y="1504183"/>
            <a:ext cx="112723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위도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9557" y="1504183"/>
            <a:ext cx="6508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 dirty="0">
                <a:solidFill>
                  <a:schemeClr val="bg1"/>
                </a:solidFill>
              </a:rPr>
              <a:t>위도는 적도를 중심으로 남북으로 얼마나 떨어져 있는지를 나타내는 위치이며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각도</a:t>
            </a:r>
            <a:r>
              <a:rPr lang="en-US" altLang="ko-KR" sz="2400" dirty="0">
                <a:solidFill>
                  <a:schemeClr val="bg1"/>
                </a:solidFill>
              </a:rPr>
              <a:t>(°)</a:t>
            </a:r>
            <a:r>
              <a:rPr lang="ko-KR" altLang="en-US" sz="2400" dirty="0">
                <a:solidFill>
                  <a:schemeClr val="bg1"/>
                </a:solidFill>
              </a:rPr>
              <a:t>로 </a:t>
            </a:r>
            <a:r>
              <a:rPr lang="ko-KR" altLang="en-US" sz="2400" dirty="0" smtClean="0">
                <a:solidFill>
                  <a:schemeClr val="bg1"/>
                </a:solidFill>
              </a:rPr>
              <a:t>나타낸다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28" y="2485085"/>
            <a:ext cx="4916810" cy="43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3813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앗 그거 뭐였지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..!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51302" y="2618165"/>
            <a:ext cx="116891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</a:rPr>
              <a:t>경</a:t>
            </a:r>
            <a:r>
              <a:rPr lang="ko-KR" altLang="en-US" sz="4000" dirty="0" smtClean="0">
                <a:solidFill>
                  <a:schemeClr val="bg1"/>
                </a:solidFill>
              </a:rPr>
              <a:t>도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602552"/>
            <a:ext cx="6071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 dirty="0" smtClean="0">
                <a:solidFill>
                  <a:schemeClr val="bg1"/>
                </a:solidFill>
              </a:rPr>
              <a:t>경도는 </a:t>
            </a:r>
            <a:r>
              <a:rPr lang="ko-KR" altLang="en-US" sz="2400" dirty="0">
                <a:solidFill>
                  <a:schemeClr val="bg1"/>
                </a:solidFill>
              </a:rPr>
              <a:t>영국 런던의 </a:t>
            </a:r>
            <a:r>
              <a:rPr lang="ko-KR" altLang="en-US" sz="2400" dirty="0" err="1">
                <a:solidFill>
                  <a:schemeClr val="bg1"/>
                </a:solidFill>
              </a:rPr>
              <a:t>그리니치</a:t>
            </a:r>
            <a:r>
              <a:rPr lang="ko-KR" altLang="en-US" sz="2400" dirty="0">
                <a:solidFill>
                  <a:schemeClr val="bg1"/>
                </a:solidFill>
              </a:rPr>
              <a:t> 천문대에 그어진 </a:t>
            </a:r>
            <a:r>
              <a:rPr lang="ko-KR" altLang="en-US" sz="2400" dirty="0" smtClean="0">
                <a:solidFill>
                  <a:schemeClr val="bg1"/>
                </a:solidFill>
              </a:rPr>
              <a:t>본초자오선에서 </a:t>
            </a:r>
            <a:r>
              <a:rPr lang="ko-KR" altLang="en-US" sz="2400" dirty="0">
                <a:solidFill>
                  <a:schemeClr val="bg1"/>
                </a:solidFill>
              </a:rPr>
              <a:t>동서로 얼마나 떨어져 있는지를 나타내는 위치이며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각도</a:t>
            </a:r>
            <a:r>
              <a:rPr lang="en-US" altLang="ko-KR" sz="2400" dirty="0">
                <a:solidFill>
                  <a:schemeClr val="bg1"/>
                </a:solidFill>
              </a:rPr>
              <a:t>(°)</a:t>
            </a:r>
            <a:r>
              <a:rPr lang="ko-KR" altLang="en-US" sz="2400" dirty="0">
                <a:solidFill>
                  <a:schemeClr val="bg1"/>
                </a:solidFill>
              </a:rPr>
              <a:t>로 </a:t>
            </a:r>
            <a:r>
              <a:rPr lang="ko-KR" altLang="en-US" sz="2400" dirty="0" smtClean="0">
                <a:solidFill>
                  <a:schemeClr val="bg1"/>
                </a:solidFill>
              </a:rPr>
              <a:t>나타낸다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70" y="2069587"/>
            <a:ext cx="4283006" cy="498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4785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위치를 표현하는 방법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17189" y="2121944"/>
            <a:ext cx="2720617" cy="70788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절대적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5483" y="2121944"/>
            <a:ext cx="2720617" cy="70788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상대적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949" y="4585443"/>
            <a:ext cx="2470548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수리적 위치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7361" y="4585444"/>
            <a:ext cx="2507418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</a:rPr>
              <a:t>지</a:t>
            </a:r>
            <a:r>
              <a:rPr lang="ko-KR" altLang="en-US" sz="3600" dirty="0" smtClean="0">
                <a:solidFill>
                  <a:schemeClr val="bg1"/>
                </a:solidFill>
              </a:rPr>
              <a:t>리적 위치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2082" y="4612336"/>
            <a:ext cx="2507418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관계적 위치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cxnSp>
        <p:nvCxnSpPr>
          <p:cNvPr id="4" name="직선 연결선 3"/>
          <p:cNvCxnSpPr>
            <a:stCxn id="10" idx="2"/>
            <a:endCxn id="2" idx="0"/>
          </p:cNvCxnSpPr>
          <p:nvPr/>
        </p:nvCxnSpPr>
        <p:spPr>
          <a:xfrm flipH="1">
            <a:off x="1642223" y="2829830"/>
            <a:ext cx="1235275" cy="175561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>
            <a:stCxn id="10" idx="2"/>
            <a:endCxn id="9" idx="0"/>
          </p:cNvCxnSpPr>
          <p:nvPr/>
        </p:nvCxnSpPr>
        <p:spPr>
          <a:xfrm>
            <a:off x="2877498" y="2829830"/>
            <a:ext cx="1553572" cy="175561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>
            <a:stCxn id="11" idx="2"/>
            <a:endCxn id="12" idx="0"/>
          </p:cNvCxnSpPr>
          <p:nvPr/>
        </p:nvCxnSpPr>
        <p:spPr>
          <a:xfrm flipH="1">
            <a:off x="7535791" y="2829830"/>
            <a:ext cx="1" cy="1782506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8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6413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위치를 표현하는 방법 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- </a:t>
            </a:r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예시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2"/>
          <a:stretch/>
        </p:blipFill>
        <p:spPr>
          <a:xfrm>
            <a:off x="1205910" y="1685302"/>
            <a:ext cx="8035808" cy="4715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6570" y="1972204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독도의 위치는</a:t>
            </a:r>
            <a:r>
              <a:rPr lang="en-US" altLang="ko-KR" sz="4000" dirty="0" smtClean="0">
                <a:solidFill>
                  <a:schemeClr val="bg1"/>
                </a:solidFill>
              </a:rPr>
              <a:t>?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207342" y="2680090"/>
            <a:ext cx="8034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0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2"/>
          <a:stretch/>
        </p:blipFill>
        <p:spPr>
          <a:xfrm>
            <a:off x="1205910" y="1685302"/>
            <a:ext cx="8035808" cy="47154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570" y="1972204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수리적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207342" y="2680090"/>
            <a:ext cx="8034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6413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위치를 표현하는 방법 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- </a:t>
            </a:r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예시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6413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위치를 표현하는 방법 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- </a:t>
            </a:r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예시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t="8639" r="20689" b="7353"/>
          <a:stretch/>
        </p:blipFill>
        <p:spPr>
          <a:xfrm>
            <a:off x="0" y="1122363"/>
            <a:ext cx="10391775" cy="57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2"/>
          <a:stretch/>
        </p:blipFill>
        <p:spPr>
          <a:xfrm>
            <a:off x="1205910" y="1685302"/>
            <a:ext cx="8035808" cy="47154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570" y="1972204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수리적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207342" y="2680090"/>
            <a:ext cx="8034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6413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위치를 표현하는 방법 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- </a:t>
            </a:r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예시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472442" y="2966992"/>
            <a:ext cx="51943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3200" dirty="0">
                <a:latin typeface="+mn-ea"/>
              </a:rPr>
              <a:t>북위 </a:t>
            </a:r>
            <a:r>
              <a:rPr lang="en-US" altLang="ko-KR" sz="3200" dirty="0">
                <a:latin typeface="+mn-ea"/>
              </a:rPr>
              <a:t>37.14.22.2636</a:t>
            </a:r>
            <a:endParaRPr lang="ko-KR" altLang="en-US" sz="3200" dirty="0">
              <a:latin typeface="+mn-ea"/>
            </a:endParaRPr>
          </a:p>
          <a:p>
            <a:endParaRPr lang="en-US" altLang="ko-KR" sz="3200" i="0" dirty="0" smtClean="0">
              <a:effectLst/>
              <a:latin typeface="+mn-ea"/>
            </a:endParaRPr>
          </a:p>
          <a:p>
            <a:r>
              <a:rPr lang="ko-KR" altLang="en-US" sz="3200" i="0" dirty="0" smtClean="0">
                <a:effectLst/>
                <a:latin typeface="+mn-ea"/>
              </a:rPr>
              <a:t>동경 </a:t>
            </a:r>
            <a:r>
              <a:rPr lang="en-US" altLang="ko-KR" sz="3200" i="0" dirty="0" smtClean="0">
                <a:effectLst/>
                <a:latin typeface="+mn-ea"/>
              </a:rPr>
              <a:t>131.52.8.3406</a:t>
            </a:r>
          </a:p>
          <a:p>
            <a:r>
              <a:rPr lang="en-US" altLang="ko-KR" sz="3200" i="0" dirty="0" smtClean="0">
                <a:effectLst/>
                <a:latin typeface="+mn-e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659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2"/>
          <a:stretch/>
        </p:blipFill>
        <p:spPr>
          <a:xfrm>
            <a:off x="1205910" y="1685302"/>
            <a:ext cx="8035808" cy="47154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570" y="1972204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지리적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207342" y="2680090"/>
            <a:ext cx="8034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6413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위치를 표현하는 방법 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- </a:t>
            </a:r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예시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6413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위치를 표현하는 방법 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- </a:t>
            </a:r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예시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l="22365" t="15073" r="4049" b="18566"/>
          <a:stretch/>
        </p:blipFill>
        <p:spPr>
          <a:xfrm>
            <a:off x="-1" y="1149256"/>
            <a:ext cx="10410657" cy="5278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9906" y="2178423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</a:rPr>
              <a:t>동해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233" y="2588146"/>
            <a:ext cx="1883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/>
              <a:t>동아시아</a:t>
            </a:r>
            <a:endParaRPr lang="en-US" altLang="ko-KR" sz="3600" dirty="0" smtClean="0"/>
          </a:p>
          <a:p>
            <a:pPr algn="ctr"/>
            <a:r>
              <a:rPr lang="ko-KR" altLang="en-US" sz="3600" dirty="0" smtClean="0"/>
              <a:t>한반도</a:t>
            </a:r>
            <a:endParaRPr lang="ko-KR" altLang="en-US" sz="3600" dirty="0"/>
          </a:p>
        </p:txBody>
      </p:sp>
      <p:sp>
        <p:nvSpPr>
          <p:cNvPr id="14" name="타원 13"/>
          <p:cNvSpPr/>
          <p:nvPr/>
        </p:nvSpPr>
        <p:spPr>
          <a:xfrm>
            <a:off x="7247965" y="2904565"/>
            <a:ext cx="443752" cy="44375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9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2"/>
          <a:stretch/>
        </p:blipFill>
        <p:spPr>
          <a:xfrm>
            <a:off x="1205910" y="1685302"/>
            <a:ext cx="8035808" cy="47154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570" y="1972204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지리적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207342" y="2680090"/>
            <a:ext cx="8034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6413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위치를 표현하는 방법 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- </a:t>
            </a:r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예시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472442" y="2966992"/>
            <a:ext cx="7187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3200" dirty="0"/>
              <a:t>동아시아 한반도 동쪽 동해 가운데 </a:t>
            </a:r>
            <a:r>
              <a:rPr lang="ko-KR" altLang="en-US" sz="3200" dirty="0" smtClean="0"/>
              <a:t>위치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923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2625" y="352921"/>
            <a:ext cx="8164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친구들 만날 때 가장 많이 하는 말</a:t>
            </a:r>
            <a:endParaRPr lang="ko-KR" altLang="en-US" sz="44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-188259" y="1122363"/>
            <a:ext cx="9103659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9864" y="1974198"/>
            <a:ext cx="2569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err="1" smtClean="0">
                <a:solidFill>
                  <a:schemeClr val="bg1"/>
                </a:solidFill>
                <a:latin typeface="+mj-ea"/>
                <a:ea typeface="+mj-ea"/>
              </a:rPr>
              <a:t>ㅇㄷ</a:t>
            </a:r>
            <a:r>
              <a:rPr lang="en-US" altLang="ko-KR" sz="7200" dirty="0" smtClean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7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8806" y="3263192"/>
            <a:ext cx="3272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smtClean="0">
                <a:solidFill>
                  <a:schemeClr val="bg1"/>
                </a:solidFill>
                <a:latin typeface="+mj-ea"/>
                <a:ea typeface="+mj-ea"/>
              </a:rPr>
              <a:t>어디야</a:t>
            </a:r>
            <a:r>
              <a:rPr lang="en-US" altLang="ko-KR" sz="7200" dirty="0" smtClean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7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6179" y="4552187"/>
            <a:ext cx="6077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err="1" smtClean="0">
                <a:solidFill>
                  <a:schemeClr val="bg1"/>
                </a:solidFill>
                <a:latin typeface="+mj-ea"/>
                <a:ea typeface="+mj-ea"/>
              </a:rPr>
              <a:t>ㅁㅁ</a:t>
            </a:r>
            <a:r>
              <a:rPr lang="ko-KR" altLang="en-US" sz="7200" dirty="0" smtClean="0">
                <a:solidFill>
                  <a:schemeClr val="bg1"/>
                </a:solidFill>
                <a:latin typeface="+mj-ea"/>
                <a:ea typeface="+mj-ea"/>
              </a:rPr>
              <a:t> 앞으로 와</a:t>
            </a:r>
            <a:endParaRPr lang="ko-KR" altLang="en-US" sz="7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286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2"/>
          <a:stretch/>
        </p:blipFill>
        <p:spPr>
          <a:xfrm>
            <a:off x="1205910" y="1685302"/>
            <a:ext cx="8035808" cy="47154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570" y="1972204"/>
            <a:ext cx="276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상대적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207342" y="2680090"/>
            <a:ext cx="8034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6413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위치를 표현하는 방법 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- </a:t>
            </a:r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예시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6413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위치를 표현하는 방법 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- </a:t>
            </a:r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예시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l="10272" t="15993" r="13558" b="17463"/>
          <a:stretch/>
        </p:blipFill>
        <p:spPr>
          <a:xfrm>
            <a:off x="0" y="1210812"/>
            <a:ext cx="10391776" cy="5104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47213" y="4074459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일본 </a:t>
            </a:r>
            <a:r>
              <a:rPr lang="ko-KR" altLang="en-US" sz="2000" dirty="0" err="1" smtClean="0"/>
              <a:t>오끼섬</a:t>
            </a:r>
            <a:endParaRPr lang="ko-KR" alt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75413" y="2245659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울릉도</a:t>
            </a:r>
            <a:endParaRPr lang="ko-KR" altLang="en-US" sz="2000" dirty="0"/>
          </a:p>
        </p:txBody>
      </p:sp>
      <p:sp>
        <p:nvSpPr>
          <p:cNvPr id="9" name="타원 8"/>
          <p:cNvSpPr/>
          <p:nvPr/>
        </p:nvSpPr>
        <p:spPr>
          <a:xfrm>
            <a:off x="6347012" y="2891118"/>
            <a:ext cx="443752" cy="44375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6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2"/>
          <a:stretch/>
        </p:blipFill>
        <p:spPr>
          <a:xfrm>
            <a:off x="1205910" y="1685302"/>
            <a:ext cx="8035808" cy="47154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570" y="1972204"/>
            <a:ext cx="276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상대적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207342" y="2680090"/>
            <a:ext cx="80343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6413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위치를 표현하는 방법 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- </a:t>
            </a:r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예시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472442" y="2966992"/>
            <a:ext cx="7523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3200" dirty="0" smtClean="0"/>
              <a:t>울릉도 </a:t>
            </a:r>
            <a:r>
              <a:rPr lang="ko-KR" altLang="en-US" sz="3200" dirty="0"/>
              <a:t>동남쪽으로 </a:t>
            </a:r>
            <a:r>
              <a:rPr lang="ko-KR" altLang="en-US" sz="3200" dirty="0" smtClean="0"/>
              <a:t>약 </a:t>
            </a:r>
            <a:r>
              <a:rPr lang="en-US" altLang="ko-KR" sz="3200" dirty="0" smtClean="0"/>
              <a:t>88km</a:t>
            </a:r>
          </a:p>
          <a:p>
            <a:pPr algn="just"/>
            <a:r>
              <a:rPr lang="ko-KR" altLang="en-US" sz="3200" dirty="0" smtClean="0"/>
              <a:t>일본의 </a:t>
            </a:r>
            <a:r>
              <a:rPr lang="ko-KR" altLang="en-US" sz="3200" dirty="0" err="1" smtClean="0"/>
              <a:t>오끼섬에서는</a:t>
            </a:r>
            <a:r>
              <a:rPr lang="ko-KR" altLang="en-US" sz="3200" dirty="0" smtClean="0"/>
              <a:t> </a:t>
            </a:r>
            <a:r>
              <a:rPr lang="ko-KR" altLang="en-US" sz="3200" dirty="0"/>
              <a:t>서쪽으로 </a:t>
            </a:r>
            <a:r>
              <a:rPr lang="ko-KR" altLang="en-US" sz="3200" dirty="0" smtClean="0"/>
              <a:t>약 </a:t>
            </a:r>
            <a:r>
              <a:rPr lang="en-US" altLang="ko-KR" sz="3200" dirty="0" smtClean="0"/>
              <a:t>160km</a:t>
            </a:r>
          </a:p>
          <a:p>
            <a:pPr algn="just"/>
            <a:r>
              <a:rPr lang="ko-KR" altLang="en-US" sz="3200" dirty="0" smtClean="0"/>
              <a:t>떨어져 있음</a:t>
            </a:r>
            <a:r>
              <a:rPr lang="en-US" altLang="ko-KR" sz="3200" dirty="0" smtClean="0"/>
              <a:t>.</a:t>
            </a:r>
          </a:p>
          <a:p>
            <a:pPr algn="just"/>
            <a:r>
              <a:rPr lang="ko-KR" altLang="en-US" sz="3200" dirty="0" smtClean="0"/>
              <a:t>일본과 영유권 </a:t>
            </a:r>
            <a:r>
              <a:rPr lang="ko-KR" altLang="en-US" sz="3200" dirty="0" err="1" smtClean="0"/>
              <a:t>논쟁중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910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8878668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6997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우리 주변의 위치를 표현해보자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10" y="1494304"/>
            <a:ext cx="4117601" cy="51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 flipV="1">
            <a:off x="-188259" y="1091585"/>
            <a:ext cx="9223314" cy="307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8172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활동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1 : </a:t>
            </a:r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우리나라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, </a:t>
            </a:r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우리동네 표현하기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5729" y="2783541"/>
            <a:ext cx="18838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우리나라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r>
              <a:rPr lang="ko-KR" altLang="en-US" sz="3600" dirty="0" smtClean="0">
                <a:solidFill>
                  <a:schemeClr val="bg1"/>
                </a:solidFill>
              </a:rPr>
              <a:t>우리동네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r>
              <a:rPr lang="ko-KR" altLang="en-US" sz="3600" dirty="0" smtClean="0">
                <a:solidFill>
                  <a:schemeClr val="bg1"/>
                </a:solidFill>
              </a:rPr>
              <a:t>우리학교</a:t>
            </a:r>
            <a:endParaRPr lang="en-US" altLang="ko-KR" sz="36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9578" y="3337538"/>
            <a:ext cx="5891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의 절대적 위치</a:t>
            </a:r>
            <a:r>
              <a:rPr lang="en-US" altLang="ko-KR" sz="3600" dirty="0" smtClean="0">
                <a:solidFill>
                  <a:schemeClr val="bg1"/>
                </a:solidFill>
              </a:rPr>
              <a:t>, </a:t>
            </a:r>
            <a:r>
              <a:rPr lang="ko-KR" altLang="en-US" sz="3600" dirty="0" smtClean="0">
                <a:solidFill>
                  <a:schemeClr val="bg1"/>
                </a:solidFill>
              </a:rPr>
              <a:t>상대적 위치</a:t>
            </a:r>
            <a:r>
              <a:rPr lang="en-US" altLang="ko-KR" sz="3600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50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9444801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8496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활동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2 : </a:t>
            </a:r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서울대학교까지 길을 찾아보자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7784" y="2729132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 smtClean="0">
                <a:solidFill>
                  <a:schemeClr val="bg1"/>
                </a:solidFill>
              </a:rPr>
              <a:t>사대부중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1815" y="2729131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서울대학교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cxnSp>
        <p:nvCxnSpPr>
          <p:cNvPr id="11" name="직선 화살표 연결선 10"/>
          <p:cNvCxnSpPr>
            <a:stCxn id="3" idx="3"/>
            <a:endCxn id="10" idx="1"/>
          </p:cNvCxnSpPr>
          <p:nvPr/>
        </p:nvCxnSpPr>
        <p:spPr>
          <a:xfrm flipV="1">
            <a:off x="3501633" y="3052296"/>
            <a:ext cx="3110182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56254" y="4003816"/>
            <a:ext cx="4600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가장 효율적인 방법은</a:t>
            </a:r>
            <a:r>
              <a:rPr lang="en-US" altLang="ko-KR" sz="3600" dirty="0" smtClean="0">
                <a:solidFill>
                  <a:schemeClr val="bg1"/>
                </a:solidFill>
              </a:rPr>
              <a:t>?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2384" y="4850548"/>
            <a:ext cx="3608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</a:rPr>
              <a:t>시간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편리함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비용 등 고려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 flipV="1">
            <a:off x="-188259" y="1091585"/>
            <a:ext cx="9223314" cy="307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8214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정리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1 : </a:t>
            </a:r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우리나라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, </a:t>
            </a:r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우리동네 표현하기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625" y="1548881"/>
            <a:ext cx="401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우리학교는 어디에</a:t>
            </a:r>
            <a:r>
              <a:rPr lang="en-US" altLang="ko-KR" sz="36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625" y="2552708"/>
            <a:ext cx="8478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절대적 위치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ko-KR" altLang="en-US" sz="3600" dirty="0" smtClean="0">
                <a:solidFill>
                  <a:schemeClr val="bg1"/>
                </a:solidFill>
              </a:rPr>
              <a:t>수리적 위치 </a:t>
            </a:r>
            <a:r>
              <a:rPr lang="en-US" altLang="ko-KR" sz="3600" dirty="0" smtClean="0">
                <a:solidFill>
                  <a:schemeClr val="bg1"/>
                </a:solidFill>
              </a:rPr>
              <a:t>: </a:t>
            </a:r>
            <a:r>
              <a:rPr lang="en-US" altLang="ko-KR" sz="3600" dirty="0">
                <a:solidFill>
                  <a:schemeClr val="bg1"/>
                </a:solidFill>
              </a:rPr>
              <a:t>37.595170, </a:t>
            </a:r>
            <a:r>
              <a:rPr lang="en-US" altLang="ko-KR" sz="3600" dirty="0" smtClean="0">
                <a:solidFill>
                  <a:schemeClr val="bg1"/>
                </a:solidFill>
              </a:rPr>
              <a:t>127.038907</a:t>
            </a:r>
          </a:p>
          <a:p>
            <a:pPr marL="571500" indent="-571500">
              <a:buFontTx/>
              <a:buChar char="-"/>
            </a:pPr>
            <a:r>
              <a:rPr lang="ko-KR" altLang="en-US" sz="3600" dirty="0" smtClean="0">
                <a:solidFill>
                  <a:schemeClr val="bg1"/>
                </a:solidFill>
              </a:rPr>
              <a:t>지리적 위치 </a:t>
            </a:r>
            <a:r>
              <a:rPr lang="en-US" altLang="ko-KR" sz="3600" dirty="0" smtClean="0">
                <a:solidFill>
                  <a:schemeClr val="bg1"/>
                </a:solidFill>
              </a:rPr>
              <a:t>: </a:t>
            </a:r>
            <a:r>
              <a:rPr lang="ko-KR" altLang="en-US" sz="3600" dirty="0" smtClean="0">
                <a:solidFill>
                  <a:schemeClr val="bg1"/>
                </a:solidFill>
              </a:rPr>
              <a:t>개운산과 </a:t>
            </a:r>
            <a:r>
              <a:rPr lang="ko-KR" altLang="en-US" sz="3600" dirty="0" err="1" smtClean="0">
                <a:solidFill>
                  <a:schemeClr val="bg1"/>
                </a:solidFill>
              </a:rPr>
              <a:t>천장산</a:t>
            </a:r>
            <a:r>
              <a:rPr lang="ko-KR" altLang="en-US" sz="3600" dirty="0" smtClean="0">
                <a:solidFill>
                  <a:schemeClr val="bg1"/>
                </a:solidFill>
              </a:rPr>
              <a:t> 사이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endParaRPr lang="en-US" altLang="ko-KR" sz="3600" dirty="0">
              <a:solidFill>
                <a:schemeClr val="bg1"/>
              </a:solidFill>
            </a:endParaRPr>
          </a:p>
          <a:p>
            <a:r>
              <a:rPr lang="ko-KR" altLang="en-US" sz="3600" dirty="0" smtClean="0">
                <a:solidFill>
                  <a:schemeClr val="bg1"/>
                </a:solidFill>
              </a:rPr>
              <a:t>상대적 위치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r>
              <a:rPr lang="en-US" altLang="ko-KR" sz="3600" dirty="0" smtClean="0">
                <a:solidFill>
                  <a:schemeClr val="bg1"/>
                </a:solidFill>
              </a:rPr>
              <a:t>- </a:t>
            </a:r>
            <a:r>
              <a:rPr lang="ko-KR" altLang="en-US" sz="3600" dirty="0" smtClean="0">
                <a:solidFill>
                  <a:schemeClr val="bg1"/>
                </a:solidFill>
              </a:rPr>
              <a:t>서울사대부고와 접경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  <a:r>
              <a:rPr lang="ko-KR" altLang="en-US" sz="3600" dirty="0" smtClean="0">
                <a:solidFill>
                  <a:schemeClr val="bg1"/>
                </a:solidFill>
              </a:rPr>
              <a:t>종암중학교에서 북동쪽으로 </a:t>
            </a:r>
            <a:r>
              <a:rPr lang="en-US" altLang="ko-KR" sz="3600" dirty="0" smtClean="0">
                <a:solidFill>
                  <a:schemeClr val="bg1"/>
                </a:solidFill>
              </a:rPr>
              <a:t>632m </a:t>
            </a:r>
            <a:r>
              <a:rPr lang="ko-KR" altLang="en-US" sz="3600" dirty="0" smtClean="0">
                <a:solidFill>
                  <a:schemeClr val="bg1"/>
                </a:solidFill>
              </a:rPr>
              <a:t>떨어짐</a:t>
            </a:r>
            <a:r>
              <a:rPr lang="en-US" altLang="ko-KR" sz="3600" dirty="0" smtClean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05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9444801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8496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활동</a:t>
            </a:r>
            <a:r>
              <a:rPr lang="en-US" altLang="ko-KR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2 : </a:t>
            </a:r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서울대학교까지 길을 찾아보자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10273" y="3300431"/>
            <a:ext cx="4600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가장 효율적인 방법은</a:t>
            </a:r>
            <a:r>
              <a:rPr lang="en-US" altLang="ko-KR" sz="3600" dirty="0" smtClean="0">
                <a:solidFill>
                  <a:schemeClr val="bg1"/>
                </a:solidFill>
              </a:rPr>
              <a:t>?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9444801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3371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다음 시간 안내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34061" y="1473559"/>
            <a:ext cx="1742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dirty="0" smtClean="0">
                <a:solidFill>
                  <a:schemeClr val="bg1"/>
                </a:solidFill>
              </a:rPr>
              <a:t>과제</a:t>
            </a:r>
            <a:endParaRPr lang="ko-KR" altLang="en-US" sz="6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5360" y="2905858"/>
            <a:ext cx="54298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600" dirty="0" smtClean="0">
                <a:solidFill>
                  <a:schemeClr val="bg1"/>
                </a:solidFill>
              </a:rPr>
              <a:t>우리 집의 </a:t>
            </a:r>
            <a:r>
              <a:rPr lang="ko-KR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절대적 위치</a:t>
            </a:r>
            <a:r>
              <a:rPr lang="ko-KR" altLang="en-US" sz="3600" dirty="0" smtClean="0">
                <a:solidFill>
                  <a:schemeClr val="bg1"/>
                </a:solidFill>
              </a:rPr>
              <a:t>와 </a:t>
            </a:r>
            <a:r>
              <a:rPr lang="ko-KR" alt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상대적 위치 </a:t>
            </a:r>
            <a:r>
              <a:rPr lang="ko-KR" altLang="en-US" sz="3600" dirty="0" smtClean="0">
                <a:solidFill>
                  <a:schemeClr val="bg1"/>
                </a:solidFill>
              </a:rPr>
              <a:t>정보를 담은 </a:t>
            </a:r>
            <a:r>
              <a:rPr lang="ko-KR" altLang="en-US" sz="6600" dirty="0" smtClean="0">
                <a:solidFill>
                  <a:schemeClr val="bg1"/>
                </a:solidFill>
              </a:rPr>
              <a:t>지도</a:t>
            </a:r>
            <a:r>
              <a:rPr lang="ko-KR" altLang="en-US" sz="3600" dirty="0" smtClean="0">
                <a:solidFill>
                  <a:schemeClr val="bg1"/>
                </a:solidFill>
              </a:rPr>
              <a:t> 만들어 오기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9444801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2069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정리하기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17189" y="2121944"/>
            <a:ext cx="2720617" cy="70788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절대적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949" y="4585443"/>
            <a:ext cx="2470548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수리적 위치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7361" y="4585444"/>
            <a:ext cx="2507418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</a:rPr>
              <a:t>지</a:t>
            </a:r>
            <a:r>
              <a:rPr lang="ko-KR" altLang="en-US" sz="3600" dirty="0" smtClean="0">
                <a:solidFill>
                  <a:schemeClr val="bg1"/>
                </a:solidFill>
              </a:rPr>
              <a:t>리적 위치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cxnSp>
        <p:nvCxnSpPr>
          <p:cNvPr id="14" name="직선 연결선 13"/>
          <p:cNvCxnSpPr>
            <a:stCxn id="10" idx="2"/>
            <a:endCxn id="11" idx="0"/>
          </p:cNvCxnSpPr>
          <p:nvPr/>
        </p:nvCxnSpPr>
        <p:spPr>
          <a:xfrm flipH="1">
            <a:off x="1642223" y="2829830"/>
            <a:ext cx="1235275" cy="175561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>
            <a:stCxn id="10" idx="2"/>
            <a:endCxn id="13" idx="0"/>
          </p:cNvCxnSpPr>
          <p:nvPr/>
        </p:nvCxnSpPr>
        <p:spPr>
          <a:xfrm>
            <a:off x="2877498" y="2829830"/>
            <a:ext cx="1553572" cy="175561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80959" y="2245054"/>
            <a:ext cx="309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</a:rPr>
              <a:t>불변하는 위치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3715" y="5616093"/>
            <a:ext cx="309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</a:rPr>
              <a:t>위도</a:t>
            </a:r>
            <a:r>
              <a:rPr lang="en-US" altLang="ko-KR" sz="2400" dirty="0" smtClean="0">
                <a:solidFill>
                  <a:schemeClr val="bg1"/>
                </a:solidFill>
              </a:rPr>
              <a:t>&amp;</a:t>
            </a:r>
            <a:r>
              <a:rPr lang="ko-KR" altLang="en-US" sz="2400" dirty="0" smtClean="0">
                <a:solidFill>
                  <a:schemeClr val="bg1"/>
                </a:solidFill>
              </a:rPr>
              <a:t>경도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7361" y="5616093"/>
            <a:ext cx="240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</a:rPr>
              <a:t>대륙이나 해양 등 자연지물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2625" y="352921"/>
            <a:ext cx="8164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친구들 만날 때 가장 많이 하는 말</a:t>
            </a:r>
            <a:endParaRPr lang="ko-KR" altLang="en-US" sz="44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-188259" y="1122363"/>
            <a:ext cx="9103659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3046" y="2350715"/>
            <a:ext cx="3443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solidFill>
                  <a:schemeClr val="bg1"/>
                </a:solidFill>
                <a:latin typeface="+mj-ea"/>
                <a:ea typeface="+mj-ea"/>
              </a:rPr>
              <a:t>내 위치 표현</a:t>
            </a:r>
            <a:endParaRPr lang="ko-KR" altLang="en-US" sz="4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3046" y="4002780"/>
            <a:ext cx="3443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solidFill>
                  <a:schemeClr val="bg1"/>
                </a:solidFill>
                <a:latin typeface="+mj-ea"/>
                <a:ea typeface="+mj-ea"/>
              </a:rPr>
              <a:t>길 찾아 가기</a:t>
            </a:r>
            <a:endParaRPr lang="ko-KR" altLang="en-US" sz="4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8313" y="3269080"/>
            <a:ext cx="75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&amp;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1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9444801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2069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정리하기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75483" y="2121944"/>
            <a:ext cx="2720617" cy="70788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상대적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2082" y="4612336"/>
            <a:ext cx="2507418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관계적 위치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cxnSp>
        <p:nvCxnSpPr>
          <p:cNvPr id="21" name="직선 연결선 20"/>
          <p:cNvCxnSpPr>
            <a:stCxn id="19" idx="2"/>
            <a:endCxn id="20" idx="0"/>
          </p:cNvCxnSpPr>
          <p:nvPr/>
        </p:nvCxnSpPr>
        <p:spPr>
          <a:xfrm flipH="1">
            <a:off x="7535791" y="2829830"/>
            <a:ext cx="1" cy="1782506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43077" y="2245054"/>
            <a:ext cx="309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solidFill>
                  <a:schemeClr val="bg1"/>
                </a:solidFill>
              </a:rPr>
              <a:t>가변적인 위치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82659" y="4612336"/>
            <a:ext cx="3092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</a:rPr>
              <a:t>주변 국가와의 정치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경제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사회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문화적인 관계에 따라 변화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7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9444801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2069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정리하기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6918" y="1519518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일본의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625" y="2926651"/>
            <a:ext cx="84783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절대적 위치</a:t>
            </a:r>
            <a:endParaRPr lang="en-US" altLang="ko-KR" sz="4000" dirty="0" smtClean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ko-KR" altLang="en-US" sz="3600" dirty="0" smtClean="0">
                <a:solidFill>
                  <a:schemeClr val="bg1"/>
                </a:solidFill>
              </a:rPr>
              <a:t>수리적 위치 </a:t>
            </a:r>
            <a:r>
              <a:rPr lang="en-US" altLang="ko-KR" sz="3600" dirty="0" smtClean="0">
                <a:solidFill>
                  <a:schemeClr val="bg1"/>
                </a:solidFill>
              </a:rPr>
              <a:t>: </a:t>
            </a:r>
            <a:r>
              <a:rPr lang="ko-KR" altLang="en-US" sz="3600" dirty="0" smtClean="0">
                <a:solidFill>
                  <a:schemeClr val="bg1"/>
                </a:solidFill>
              </a:rPr>
              <a:t>경도 </a:t>
            </a:r>
            <a:r>
              <a:rPr lang="en-US" altLang="ko-KR" sz="3600" dirty="0" smtClean="0">
                <a:solidFill>
                  <a:schemeClr val="bg1"/>
                </a:solidFill>
              </a:rPr>
              <a:t>35, </a:t>
            </a:r>
            <a:r>
              <a:rPr lang="ko-KR" altLang="en-US" sz="3600" dirty="0" smtClean="0">
                <a:solidFill>
                  <a:schemeClr val="bg1"/>
                </a:solidFill>
              </a:rPr>
              <a:t>위도 </a:t>
            </a:r>
            <a:r>
              <a:rPr lang="en-US" altLang="ko-KR" sz="3600" dirty="0" smtClean="0">
                <a:solidFill>
                  <a:schemeClr val="bg1"/>
                </a:solidFill>
              </a:rPr>
              <a:t>139</a:t>
            </a:r>
          </a:p>
          <a:p>
            <a:pPr marL="571500" indent="-571500">
              <a:buFontTx/>
              <a:buChar char="-"/>
            </a:pPr>
            <a:r>
              <a:rPr lang="ko-KR" altLang="en-US" sz="3600" dirty="0" smtClean="0">
                <a:solidFill>
                  <a:schemeClr val="bg1"/>
                </a:solidFill>
              </a:rPr>
              <a:t>지리적 위치 </a:t>
            </a:r>
            <a:r>
              <a:rPr lang="en-US" altLang="ko-KR" sz="3600" dirty="0" smtClean="0">
                <a:solidFill>
                  <a:schemeClr val="bg1"/>
                </a:solidFill>
              </a:rPr>
              <a:t>: </a:t>
            </a:r>
            <a:r>
              <a:rPr lang="ko-KR" altLang="en-US" sz="3600" dirty="0" smtClean="0">
                <a:solidFill>
                  <a:schemeClr val="bg1"/>
                </a:solidFill>
              </a:rPr>
              <a:t>아시아대륙 동단의 북태평양 위</a:t>
            </a:r>
            <a:r>
              <a:rPr lang="en-US" altLang="ko-KR" sz="3600" dirty="0" smtClean="0">
                <a:solidFill>
                  <a:schemeClr val="bg1"/>
                </a:solidFill>
              </a:rPr>
              <a:t>. 4000</a:t>
            </a:r>
            <a:r>
              <a:rPr lang="ko-KR" altLang="en-US" sz="3600" dirty="0" smtClean="0">
                <a:solidFill>
                  <a:schemeClr val="bg1"/>
                </a:solidFill>
              </a:rPr>
              <a:t>개 이상의 작은 섬 포함</a:t>
            </a:r>
          </a:p>
        </p:txBody>
      </p:sp>
    </p:spTree>
    <p:extLst>
      <p:ext uri="{BB962C8B-B14F-4D97-AF65-F5344CB8AC3E}">
        <p14:creationId xmlns:p14="http://schemas.microsoft.com/office/powerpoint/2010/main" val="21981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9444801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2069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정리하기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6918" y="1519518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일본의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625" y="2640391"/>
            <a:ext cx="847832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상대적 위치</a:t>
            </a:r>
            <a:endParaRPr lang="en-US" altLang="ko-KR" sz="4000" dirty="0" smtClean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ko-KR" altLang="en-US" sz="3600" dirty="0" smtClean="0">
                <a:solidFill>
                  <a:schemeClr val="bg1"/>
                </a:solidFill>
              </a:rPr>
              <a:t>한국에서 남동쪽으로 약 </a:t>
            </a:r>
            <a:r>
              <a:rPr lang="en-US" altLang="ko-KR" sz="3600" dirty="0" smtClean="0">
                <a:solidFill>
                  <a:schemeClr val="bg1"/>
                </a:solidFill>
              </a:rPr>
              <a:t>1,100km </a:t>
            </a:r>
            <a:r>
              <a:rPr lang="ko-KR" altLang="en-US" sz="3600" dirty="0" smtClean="0">
                <a:solidFill>
                  <a:schemeClr val="bg1"/>
                </a:solidFill>
              </a:rPr>
              <a:t>떨어진 곳에 위치</a:t>
            </a:r>
            <a:r>
              <a:rPr lang="en-US" altLang="ko-KR" sz="3600" dirty="0" smtClean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ko-KR" altLang="en-US" sz="3600" dirty="0" smtClean="0">
                <a:solidFill>
                  <a:schemeClr val="bg1"/>
                </a:solidFill>
              </a:rPr>
              <a:t>과거</a:t>
            </a:r>
            <a:r>
              <a:rPr lang="en-US" altLang="ko-KR" sz="3600" dirty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서쪽에 위치한 한국을 </a:t>
            </a:r>
            <a:r>
              <a:rPr lang="ko-KR" altLang="en-US" sz="3600" dirty="0" err="1" smtClean="0">
                <a:solidFill>
                  <a:schemeClr val="bg1"/>
                </a:solidFill>
              </a:rPr>
              <a:t>식민통치한</a:t>
            </a:r>
            <a:r>
              <a:rPr lang="ko-KR" altLang="en-US" sz="3600" dirty="0" smtClean="0">
                <a:solidFill>
                  <a:schemeClr val="bg1"/>
                </a:solidFill>
              </a:rPr>
              <a:t> 역사를 가지고 있다</a:t>
            </a:r>
            <a:r>
              <a:rPr lang="en-US" altLang="ko-KR" sz="36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37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79146"/>
            <a:ext cx="104535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ko-KR" altLang="en-US" sz="3600" dirty="0" smtClean="0">
                <a:solidFill>
                  <a:schemeClr val="bg1"/>
                </a:solidFill>
              </a:rPr>
              <a:t>나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또는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우리 동네의 위치를 </a:t>
            </a:r>
            <a:r>
              <a:rPr lang="ko-KR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절대적 위치</a:t>
            </a:r>
            <a:r>
              <a:rPr lang="ko-KR" altLang="en-US" sz="3600" dirty="0" smtClean="0">
                <a:solidFill>
                  <a:schemeClr val="bg1"/>
                </a:solidFill>
              </a:rPr>
              <a:t>와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r>
              <a:rPr lang="ko-KR" altLang="en-US" sz="3600" dirty="0" smtClean="0">
                <a:solidFill>
                  <a:schemeClr val="bg1"/>
                </a:solidFill>
              </a:rPr>
              <a:t>    </a:t>
            </a:r>
            <a:r>
              <a:rPr lang="ko-KR" altLang="en-US" sz="3600" dirty="0" smtClean="0">
                <a:solidFill>
                  <a:srgbClr val="FFC000"/>
                </a:solidFill>
              </a:rPr>
              <a:t>상대적 위치</a:t>
            </a:r>
            <a:r>
              <a:rPr lang="ko-KR" altLang="en-US" sz="3600" dirty="0" smtClean="0">
                <a:solidFill>
                  <a:schemeClr val="bg1"/>
                </a:solidFill>
              </a:rPr>
              <a:t>로</a:t>
            </a:r>
            <a:r>
              <a:rPr lang="ko-KR" altLang="en-US" sz="3600" dirty="0" smtClean="0">
                <a:solidFill>
                  <a:schemeClr val="bg1"/>
                </a:solidFill>
              </a:rPr>
              <a:t> 표현하기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endParaRPr lang="en-US" altLang="ko-KR" sz="3600" dirty="0">
              <a:solidFill>
                <a:schemeClr val="bg1"/>
              </a:solidFill>
            </a:endParaRPr>
          </a:p>
          <a:p>
            <a:r>
              <a:rPr lang="en-US" altLang="ko-KR" sz="3600" dirty="0" smtClean="0">
                <a:solidFill>
                  <a:schemeClr val="bg1"/>
                </a:solidFill>
              </a:rPr>
              <a:t>2. </a:t>
            </a:r>
            <a:r>
              <a:rPr lang="ko-KR" altLang="en-US" sz="3600" dirty="0" err="1" smtClean="0">
                <a:solidFill>
                  <a:schemeClr val="bg1"/>
                </a:solidFill>
              </a:rPr>
              <a:t>스마트폰</a:t>
            </a:r>
            <a:r>
              <a:rPr lang="ko-KR" altLang="en-US" sz="3600" dirty="0" smtClean="0">
                <a:solidFill>
                  <a:schemeClr val="bg1"/>
                </a:solidFill>
              </a:rPr>
              <a:t> 지도를 이용하여 원하는 장소에 찾아가기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625" y="352921"/>
            <a:ext cx="2504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학습 목표</a:t>
            </a:r>
            <a:endParaRPr lang="ko-KR" altLang="en-US" sz="44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 flipV="1">
            <a:off x="-188259" y="1122362"/>
            <a:ext cx="5768842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6311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너네 학교는 어디에 있어</a:t>
            </a:r>
            <a:r>
              <a:rPr lang="en-US" altLang="ko-KR" sz="44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?</a:t>
            </a:r>
            <a:endParaRPr lang="ko-KR" altLang="en-US" sz="44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9060" y="3345628"/>
            <a:ext cx="3281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</a:rPr>
              <a:t>어어</a:t>
            </a:r>
            <a:r>
              <a:rPr lang="en-US" altLang="ko-KR" sz="3200" dirty="0" smtClean="0">
                <a:solidFill>
                  <a:schemeClr val="bg1"/>
                </a:solidFill>
              </a:rPr>
              <a:t>… </a:t>
            </a:r>
            <a:r>
              <a:rPr lang="ko-KR" altLang="en-US" sz="3200" dirty="0" smtClean="0">
                <a:solidFill>
                  <a:schemeClr val="bg1"/>
                </a:solidFill>
              </a:rPr>
              <a:t>성북구</a:t>
            </a:r>
            <a:r>
              <a:rPr lang="en-US" altLang="ko-KR" sz="3200" dirty="0" smtClean="0">
                <a:solidFill>
                  <a:schemeClr val="bg1"/>
                </a:solidFill>
              </a:rPr>
              <a:t>?…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곱셈 기호 4"/>
          <p:cNvSpPr/>
          <p:nvPr/>
        </p:nvSpPr>
        <p:spPr>
          <a:xfrm>
            <a:off x="2259106" y="2816399"/>
            <a:ext cx="5943600" cy="1643231"/>
          </a:xfrm>
          <a:prstGeom prst="mathMultiply">
            <a:avLst>
              <a:gd name="adj1" fmla="val 6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98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4785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위치를 표현하는 방법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17189" y="3291840"/>
            <a:ext cx="2720617" cy="70788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절대적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5483" y="3291840"/>
            <a:ext cx="2720617" cy="70788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상대적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4785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위치를 표현하는 방법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17189" y="2121944"/>
            <a:ext cx="2720617" cy="70788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절대적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949" y="4585443"/>
            <a:ext cx="2470548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수리적 위치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7361" y="4585444"/>
            <a:ext cx="2507418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</a:rPr>
              <a:t>지</a:t>
            </a:r>
            <a:r>
              <a:rPr lang="ko-KR" altLang="en-US" sz="3600" dirty="0" smtClean="0">
                <a:solidFill>
                  <a:schemeClr val="bg1"/>
                </a:solidFill>
              </a:rPr>
              <a:t>리적 위치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cxnSp>
        <p:nvCxnSpPr>
          <p:cNvPr id="4" name="직선 연결선 3"/>
          <p:cNvCxnSpPr>
            <a:stCxn id="10" idx="2"/>
            <a:endCxn id="2" idx="0"/>
          </p:cNvCxnSpPr>
          <p:nvPr/>
        </p:nvCxnSpPr>
        <p:spPr>
          <a:xfrm flipH="1">
            <a:off x="1642223" y="2829830"/>
            <a:ext cx="1235275" cy="175561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>
            <a:stCxn id="10" idx="2"/>
            <a:endCxn id="9" idx="0"/>
          </p:cNvCxnSpPr>
          <p:nvPr/>
        </p:nvCxnSpPr>
        <p:spPr>
          <a:xfrm>
            <a:off x="2877498" y="2829830"/>
            <a:ext cx="1553572" cy="175561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80959" y="2245054"/>
            <a:ext cx="309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</a:rPr>
              <a:t>불변하는 위치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715" y="5616093"/>
            <a:ext cx="309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</a:rPr>
              <a:t>위도</a:t>
            </a:r>
            <a:r>
              <a:rPr lang="en-US" altLang="ko-KR" sz="2400" dirty="0" smtClean="0">
                <a:solidFill>
                  <a:schemeClr val="bg1"/>
                </a:solidFill>
              </a:rPr>
              <a:t>&amp;</a:t>
            </a:r>
            <a:r>
              <a:rPr lang="ko-KR" altLang="en-US" sz="2400" dirty="0" smtClean="0">
                <a:solidFill>
                  <a:schemeClr val="bg1"/>
                </a:solidFill>
              </a:rPr>
              <a:t>경도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7361" y="5616093"/>
            <a:ext cx="240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</a:rPr>
              <a:t>대륙이나 해양 등 자연지물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4785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위치를 표현하는 방법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5483" y="2121944"/>
            <a:ext cx="2720617" cy="70788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상대적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2082" y="4612336"/>
            <a:ext cx="2507418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관계적 위치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cxnSp>
        <p:nvCxnSpPr>
          <p:cNvPr id="15" name="직선 연결선 14"/>
          <p:cNvCxnSpPr>
            <a:stCxn id="11" idx="2"/>
            <a:endCxn id="12" idx="0"/>
          </p:cNvCxnSpPr>
          <p:nvPr/>
        </p:nvCxnSpPr>
        <p:spPr>
          <a:xfrm flipH="1">
            <a:off x="7535791" y="2829830"/>
            <a:ext cx="1" cy="1782506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43077" y="2245054"/>
            <a:ext cx="309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solidFill>
                  <a:schemeClr val="bg1"/>
                </a:solidFill>
              </a:rPr>
              <a:t>가변적인 위치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2659" y="4612336"/>
            <a:ext cx="3092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</a:rPr>
              <a:t>주변 국가와의 정치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경제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사회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문화적인 관계에 따라 변화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88259" y="1122363"/>
            <a:ext cx="7490012" cy="268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625" y="352921"/>
            <a:ext cx="4785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위치를 표현하는 방법</a:t>
            </a:r>
            <a:endParaRPr lang="ko-KR" altLang="en-US" sz="4000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>
          <a:xfrm>
            <a:off x="-40341" y="202032"/>
            <a:ext cx="1083149" cy="947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17189" y="2121944"/>
            <a:ext cx="2720617" cy="70788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절대적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5483" y="2121944"/>
            <a:ext cx="2720617" cy="70788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상대적 위치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949" y="4585443"/>
            <a:ext cx="2470548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수리적 위치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7361" y="4585444"/>
            <a:ext cx="2507418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</a:rPr>
              <a:t>지</a:t>
            </a:r>
            <a:r>
              <a:rPr lang="ko-KR" altLang="en-US" sz="3600" dirty="0" smtClean="0">
                <a:solidFill>
                  <a:schemeClr val="bg1"/>
                </a:solidFill>
              </a:rPr>
              <a:t>리적 위치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2082" y="4612336"/>
            <a:ext cx="2507418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관계적 위치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cxnSp>
        <p:nvCxnSpPr>
          <p:cNvPr id="4" name="직선 연결선 3"/>
          <p:cNvCxnSpPr>
            <a:stCxn id="10" idx="2"/>
            <a:endCxn id="2" idx="0"/>
          </p:cNvCxnSpPr>
          <p:nvPr/>
        </p:nvCxnSpPr>
        <p:spPr>
          <a:xfrm flipH="1">
            <a:off x="1642223" y="2829830"/>
            <a:ext cx="1235275" cy="175561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>
            <a:stCxn id="10" idx="2"/>
            <a:endCxn id="9" idx="0"/>
          </p:cNvCxnSpPr>
          <p:nvPr/>
        </p:nvCxnSpPr>
        <p:spPr>
          <a:xfrm>
            <a:off x="2877498" y="2829830"/>
            <a:ext cx="1553572" cy="175561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>
            <a:stCxn id="11" idx="2"/>
            <a:endCxn id="12" idx="0"/>
          </p:cNvCxnSpPr>
          <p:nvPr/>
        </p:nvCxnSpPr>
        <p:spPr>
          <a:xfrm flipH="1">
            <a:off x="7535791" y="2829830"/>
            <a:ext cx="1" cy="1782506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2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-윤고딕320"/>
        <a:ea typeface="-윤고딕320"/>
        <a:cs typeface=""/>
      </a:majorFont>
      <a:minorFont>
        <a:latin typeface="-윤고딕320"/>
        <a:ea typeface="-윤고딕320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3107</TotalTime>
  <Words>801</Words>
  <Application>Microsoft Office PowerPoint</Application>
  <PresentationFormat>사용자 지정</PresentationFormat>
  <Paragraphs>187</Paragraphs>
  <Slides>32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8" baseType="lpstr">
      <vt:lpstr>Arial</vt:lpstr>
      <vt:lpstr>-윤고딕340</vt:lpstr>
      <vt:lpstr>-윤고딕330</vt:lpstr>
      <vt:lpstr>-윤고딕320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김현주</dc:creator>
  <cp:lastModifiedBy>김현주</cp:lastModifiedBy>
  <cp:revision>35</cp:revision>
  <dcterms:created xsi:type="dcterms:W3CDTF">2015-10-27T16:54:11Z</dcterms:created>
  <dcterms:modified xsi:type="dcterms:W3CDTF">2015-11-11T04:05:25Z</dcterms:modified>
</cp:coreProperties>
</file>