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7" r:id="rId2"/>
  </p:sldMasterIdLst>
  <p:notesMasterIdLst>
    <p:notesMasterId r:id="rId28"/>
  </p:notesMasterIdLst>
  <p:handoutMasterIdLst>
    <p:handoutMasterId r:id="rId29"/>
  </p:handoutMasterIdLst>
  <p:sldIdLst>
    <p:sldId id="257" r:id="rId3"/>
    <p:sldId id="284" r:id="rId4"/>
    <p:sldId id="287" r:id="rId5"/>
    <p:sldId id="290" r:id="rId6"/>
    <p:sldId id="288" r:id="rId7"/>
    <p:sldId id="289" r:id="rId8"/>
    <p:sldId id="304" r:id="rId9"/>
    <p:sldId id="292" r:id="rId10"/>
    <p:sldId id="293" r:id="rId11"/>
    <p:sldId id="294" r:id="rId12"/>
    <p:sldId id="295" r:id="rId13"/>
    <p:sldId id="305" r:id="rId14"/>
    <p:sldId id="297" r:id="rId15"/>
    <p:sldId id="298" r:id="rId16"/>
    <p:sldId id="299" r:id="rId17"/>
    <p:sldId id="300" r:id="rId18"/>
    <p:sldId id="306" r:id="rId19"/>
    <p:sldId id="307" r:id="rId20"/>
    <p:sldId id="308" r:id="rId21"/>
    <p:sldId id="309" r:id="rId22"/>
    <p:sldId id="310" r:id="rId23"/>
    <p:sldId id="311" r:id="rId24"/>
    <p:sldId id="302" r:id="rId25"/>
    <p:sldId id="312" r:id="rId26"/>
    <p:sldId id="303" r:id="rId27"/>
  </p:sldIdLst>
  <p:sldSz cx="9144000" cy="6858000" type="screen4x3"/>
  <p:notesSz cx="6805613" cy="9939338"/>
  <p:embeddedFontLs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HY그래픽M" panose="02030600000101010101" pitchFamily="18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나눔고딕" panose="020D0604000000000000" pitchFamily="50" charset="-127"/>
      <p:regular r:id="rId37"/>
      <p:bold r:id="rId38"/>
    </p:embeddedFont>
    <p:embeddedFont>
      <p:font typeface="Arial Unicode MS" panose="020B0604020202020204" pitchFamily="50" charset="-127"/>
      <p:regular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orient="horz" pos="1164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48">
          <p15:clr>
            <a:srgbClr val="A4A3A4"/>
          </p15:clr>
        </p15:guide>
        <p15:guide id="5" orient="horz" pos="1348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1664">
          <p15:clr>
            <a:srgbClr val="A4A3A4"/>
          </p15:clr>
        </p15:guide>
        <p15:guide id="9" pos="2894">
          <p15:clr>
            <a:srgbClr val="A4A3A4"/>
          </p15:clr>
        </p15:guide>
        <p15:guide id="10" pos="5528">
          <p15:clr>
            <a:srgbClr val="A4A3A4"/>
          </p15:clr>
        </p15:guide>
        <p15:guide id="11" pos="230">
          <p15:clr>
            <a:srgbClr val="A4A3A4"/>
          </p15:clr>
        </p15:guide>
        <p15:guide id="12" pos="1562">
          <p15:clr>
            <a:srgbClr val="A4A3A4"/>
          </p15:clr>
        </p15:guide>
        <p15:guide id="13" pos="4226">
          <p15:clr>
            <a:srgbClr val="A4A3A4"/>
          </p15:clr>
        </p15:guide>
        <p15:guide id="14" pos="900">
          <p15:clr>
            <a:srgbClr val="A4A3A4"/>
          </p15:clr>
        </p15:guide>
        <p15:guide id="15" pos="4910">
          <p15:clr>
            <a:srgbClr val="A4A3A4"/>
          </p15:clr>
        </p15:guide>
        <p15:guide id="16" pos="1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ed" initials="i" lastIdx="10" clrIdx="0">
    <p:extLst>
      <p:ext uri="{19B8F6BF-5375-455C-9EA6-DF929625EA0E}">
        <p15:presenceInfo xmlns:p15="http://schemas.microsoft.com/office/powerpoint/2012/main" userId="iled" providerId="None"/>
      </p:ext>
    </p:extLst>
  </p:cmAuthor>
  <p:cmAuthor id="2" name="user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4E"/>
    <a:srgbClr val="CCECFF"/>
    <a:srgbClr val="3D3C3E"/>
    <a:srgbClr val="063656"/>
    <a:srgbClr val="08456E"/>
    <a:srgbClr val="569CF0"/>
    <a:srgbClr val="8DBDF7"/>
    <a:srgbClr val="5DAAFF"/>
    <a:srgbClr val="47B0FF"/>
    <a:srgbClr val="E3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71759" autoAdjust="0"/>
  </p:normalViewPr>
  <p:slideViewPr>
    <p:cSldViewPr snapToGrid="0">
      <p:cViewPr varScale="1">
        <p:scale>
          <a:sx n="83" d="100"/>
          <a:sy n="83" d="100"/>
        </p:scale>
        <p:origin x="2412" y="90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942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[PPT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설계의 원리</a:t>
            </a:r>
            <a:r>
              <a:rPr lang="en-US" altLang="ko-KR" baseline="0" dirty="0" smtClean="0"/>
              <a:t>]</a:t>
            </a:r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본 수업은 공중도덕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공중예절에 관한 표현을 익히고 말하는 활동 </a:t>
            </a:r>
            <a:r>
              <a:rPr lang="ko-KR" altLang="en-US" baseline="0" dirty="0" err="1" smtClean="0"/>
              <a:t>차시이다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말하기 활동이 수업의 주를 이루는 만큼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복잡하거나 구체적인 개념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원리 설명이 요구되는 것이 아니며 </a:t>
            </a:r>
            <a:r>
              <a:rPr lang="en-US" altLang="ko-KR" baseline="0" dirty="0" smtClean="0"/>
              <a:t>PPT</a:t>
            </a:r>
            <a:r>
              <a:rPr lang="ko-KR" altLang="en-US" baseline="0" dirty="0" smtClean="0"/>
              <a:t>는 학생들의 개념 설명을 위한 주된 활용 매체라기 보다는 수업의 진행과 효과적인 의사소통을 도와주는 이끄는 교사 보조체로서의 기능을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이에 따라 학생들의 대답과 발표의 참여가 적극적으로 요구되며 학생들의 반응에 따라 자료가 적재적시에 제공될 수 있도록 애니메이션 효과를 적극적으로 사용하였다</a:t>
            </a:r>
            <a:r>
              <a:rPr lang="en-US" altLang="ko-KR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PPT</a:t>
            </a:r>
            <a:r>
              <a:rPr lang="ko-KR" altLang="en-US" baseline="0" dirty="0" smtClean="0"/>
              <a:t>를 통해 학생들에게 시각적인 이미지를 제시하고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각각 활동에 필요한 규칙 소개와 예시 안내를 효과적으로 제공할 수 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효과적인 시각 메시지 전달을 위해 실제적이고 한 눈에 알아보기 쉬운 이미지 선택에 주의를 기울였으며 특히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그룹 토의 활동의 결과물 예시는 실제 </a:t>
            </a:r>
            <a:r>
              <a:rPr lang="en-US" altLang="ko-KR" baseline="0" dirty="0" smtClean="0"/>
              <a:t>BAND </a:t>
            </a:r>
            <a:r>
              <a:rPr lang="ko-KR" altLang="en-US" baseline="0" dirty="0" smtClean="0"/>
              <a:t>페이지 </a:t>
            </a:r>
            <a:r>
              <a:rPr lang="ko-KR" altLang="en-US" baseline="0" dirty="0" err="1" smtClean="0"/>
              <a:t>캡쳐</a:t>
            </a:r>
            <a:r>
              <a:rPr lang="ko-KR" altLang="en-US" baseline="0" dirty="0" smtClean="0"/>
              <a:t> 화면을 사용하여 학생들이 쉽게 기대되는 결과물을 머릿속에 떠올려보게 하였다</a:t>
            </a:r>
            <a:r>
              <a:rPr lang="en-US" altLang="ko-KR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전반적 설계로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한 슬라이드에 간결하고 균형 잡힌 내용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적절한 여백의 활용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이미지 파일과 듣기 파일 등 효과적인 멀티미디어 기능의 사용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배경</a:t>
            </a:r>
            <a:r>
              <a:rPr lang="en-US" altLang="ko-KR" baseline="0" dirty="0" smtClean="0"/>
              <a:t>-</a:t>
            </a:r>
            <a:r>
              <a:rPr lang="ko-KR" altLang="en-US" baseline="0" dirty="0" err="1" smtClean="0"/>
              <a:t>글자색의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대조성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전체적 프레임의 통일성 등 기본적인 </a:t>
            </a:r>
            <a:r>
              <a:rPr lang="ko-KR" altLang="en-US" baseline="0" dirty="0" err="1" smtClean="0"/>
              <a:t>피피티</a:t>
            </a:r>
            <a:r>
              <a:rPr lang="ko-KR" altLang="en-US" baseline="0" dirty="0" smtClean="0"/>
              <a:t> 설계 원칙을 따라 작성하였다</a:t>
            </a:r>
            <a:r>
              <a:rPr lang="en-US" altLang="ko-KR" baseline="0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7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7. </a:t>
            </a:r>
            <a:r>
              <a:rPr lang="ko-KR" altLang="en-US" dirty="0" smtClean="0"/>
              <a:t>그룹 토의 활동</a:t>
            </a:r>
            <a:r>
              <a:rPr lang="en-US" altLang="ko-KR" dirty="0" smtClean="0"/>
              <a:t>(productive skill) - </a:t>
            </a:r>
            <a:r>
              <a:rPr lang="ko-KR" altLang="en-US" dirty="0" smtClean="0"/>
              <a:t>활동소개하기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학생들이 공중장소를 선택하여 그 곳에서 필요한 공중예절들을 목표 표현을 활용하여 </a:t>
            </a:r>
            <a:r>
              <a:rPr lang="ko-KR" altLang="en-US" dirty="0" err="1" smtClean="0"/>
              <a:t>활동지에</a:t>
            </a:r>
            <a:r>
              <a:rPr lang="ko-KR" altLang="en-US" dirty="0" smtClean="0"/>
              <a:t> 적고 이를 </a:t>
            </a:r>
            <a:r>
              <a:rPr lang="en-US" altLang="ko-KR" dirty="0" smtClean="0"/>
              <a:t>BAND </a:t>
            </a:r>
            <a:r>
              <a:rPr lang="ko-KR" altLang="en-US" dirty="0" smtClean="0"/>
              <a:t>페이지에 올려보고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중 어떤 공중예절을 지키지 않은 사람이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ugliest</a:t>
            </a:r>
            <a:r>
              <a:rPr lang="ko-KR" altLang="en-US" baseline="0" dirty="0" smtClean="0"/>
              <a:t>한지 알아보는 투표를 만들어 보게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토의 활동을 위한 안내를 현재 슬라이드를 통해 소개한다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17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7. </a:t>
            </a:r>
            <a:r>
              <a:rPr lang="ko-KR" altLang="en-US" dirty="0" smtClean="0"/>
              <a:t>그룹 토의 활동</a:t>
            </a:r>
            <a:r>
              <a:rPr lang="en-US" altLang="ko-KR" dirty="0" smtClean="0"/>
              <a:t>(productive skill)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학습안내 제시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그룹 토의 사례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공공 교통수단에서 필요한 공중 예절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보여주기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37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7. </a:t>
            </a:r>
            <a:r>
              <a:rPr lang="ko-KR" altLang="en-US" dirty="0" smtClean="0"/>
              <a:t>그룹 토의 활동</a:t>
            </a:r>
            <a:r>
              <a:rPr lang="en-US" altLang="ko-KR" dirty="0" smtClean="0"/>
              <a:t>(productive skill)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학습안내 제시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그룹 토의 사례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공공 교통수단에서 어떤 공중예절을 지키지 않는 것이 </a:t>
            </a:r>
            <a:r>
              <a:rPr lang="en-US" altLang="ko-KR" baseline="0" dirty="0" smtClean="0"/>
              <a:t>ugliest</a:t>
            </a:r>
            <a:r>
              <a:rPr lang="ko-KR" altLang="en-US" baseline="0" dirty="0" smtClean="0"/>
              <a:t>한지 알아보는 투표를 </a:t>
            </a:r>
            <a:r>
              <a:rPr lang="en-US" altLang="ko-KR" baseline="0" dirty="0" smtClean="0"/>
              <a:t>BAND</a:t>
            </a:r>
            <a:r>
              <a:rPr lang="ko-KR" altLang="en-US" baseline="0" dirty="0" smtClean="0"/>
              <a:t>에 올린 것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보여주기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19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7. </a:t>
            </a:r>
            <a:r>
              <a:rPr lang="ko-KR" altLang="en-US" dirty="0" smtClean="0"/>
              <a:t>그룹 토의 활동</a:t>
            </a:r>
            <a:r>
              <a:rPr lang="en-US" altLang="ko-KR" dirty="0" smtClean="0"/>
              <a:t>(productive skill)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결과 공유</a:t>
            </a:r>
            <a:r>
              <a:rPr lang="en-US" altLang="ko-KR" baseline="0" dirty="0" smtClean="0"/>
              <a:t>: </a:t>
            </a:r>
            <a:r>
              <a:rPr lang="ko-KR" altLang="en-US" dirty="0" smtClean="0"/>
              <a:t>다른 조들이 올린 장소에 따른 공중예절 규칙들을 확인하고 각 투표에 투표하게 한다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스마트 </a:t>
            </a:r>
            <a:r>
              <a:rPr lang="ko-KR" altLang="en-US" dirty="0" err="1" smtClean="0"/>
              <a:t>폰이</a:t>
            </a:r>
            <a:r>
              <a:rPr lang="ko-KR" altLang="en-US" dirty="0" smtClean="0"/>
              <a:t> 없는 친구는 교실 컴퓨터에서 할 수 있게 지도한다</a:t>
            </a:r>
            <a:r>
              <a:rPr lang="en-US" altLang="ko-KR" dirty="0" smtClean="0"/>
              <a:t>) </a:t>
            </a:r>
            <a:r>
              <a:rPr lang="ko-KR" altLang="en-US" dirty="0" smtClean="0"/>
              <a:t>그리고 모든 학생들이 투표에 참여한 후에 함께 결과를 확인한다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45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활동소개하기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목표 표현을 활용하여 공중표지판의 의미를 영어로 이야기할 수 있는 활동을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게임에 대한 규칠을 현재 슬라이드를 통해 확인하게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게임 규칙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번은 모든 팀원들이 함께 대답을 함으로써 모든 학생들이 목표 표현을 여러 번 연습할 수 있게 하는 규칙인 만큼 강조한다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050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학습안내제시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본 게임을 시작하기 전에 연습문제를 함께 풀어보면서 게임의 규칙과 방법을 확인하게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예시 답이 유일한 답은 아님을 강조한다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같은 의미이면 모두 정답</a:t>
            </a:r>
            <a:r>
              <a:rPr lang="en-US" altLang="ko-KR" baseline="0" dirty="0" smtClean="0"/>
              <a:t>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67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3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34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716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4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선수학습 회상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지난 시간에 배웠다고 가정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‘public spaces’</a:t>
            </a:r>
            <a:r>
              <a:rPr lang="ko-KR" altLang="en-US" baseline="0" dirty="0" smtClean="0"/>
              <a:t>의 의미와 예시를 그림을 통해 빠르게 복습하고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이를 이번 차시의 주제인 </a:t>
            </a:r>
            <a:r>
              <a:rPr lang="en-US" altLang="ko-KR" baseline="0" dirty="0" smtClean="0"/>
              <a:t>‘public etiquette’</a:t>
            </a:r>
            <a:r>
              <a:rPr lang="ko-KR" altLang="en-US" baseline="0" dirty="0" smtClean="0"/>
              <a:t>과 연결시킨다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64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79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418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8. </a:t>
            </a:r>
            <a:r>
              <a:rPr lang="ko-KR" altLang="en-US" dirty="0" smtClean="0"/>
              <a:t>스피드 퀴즈 게임</a:t>
            </a:r>
            <a:r>
              <a:rPr lang="en-US" altLang="ko-KR" dirty="0" smtClean="0"/>
              <a:t>(productive skill)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수행유도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학생들이 문제를 조별로 풀게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학생들이 답을 말하면 예시 답을 보여주며 정답을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11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9. </a:t>
            </a:r>
            <a:r>
              <a:rPr lang="ko-KR" altLang="en-US" dirty="0" smtClean="0"/>
              <a:t>파지와 전이 높이기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수업 초반에 소개한 상황을 다시 보여주며 오늘 여러 가지 활동을 통해 </a:t>
            </a:r>
            <a:r>
              <a:rPr lang="en-US" altLang="ko-KR" dirty="0" smtClean="0"/>
              <a:t>master</a:t>
            </a:r>
            <a:r>
              <a:rPr lang="ko-KR" altLang="en-US" dirty="0" smtClean="0"/>
              <a:t>한 목표 표현을 활용하여 상황에 적절한 답을 학생들이 말해보게끔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950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10.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수업 정리하기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목표 표현과 세가지 활동에 따른 활동 목표를 모두 성취했음을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12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10. </a:t>
            </a:r>
            <a:r>
              <a:rPr lang="ko-KR" altLang="en-US" dirty="0" smtClean="0"/>
              <a:t>수업정리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숙제를 안내한다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47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토픽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토픽</a:t>
            </a:r>
            <a:r>
              <a:rPr lang="ko-KR" altLang="en-US" baseline="0" dirty="0" smtClean="0"/>
              <a:t> 소개하기</a:t>
            </a:r>
            <a:r>
              <a:rPr lang="en-US" altLang="ko-KR" baseline="0" dirty="0" smtClean="0"/>
              <a:t>, Public Etiquette.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75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2.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토픽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토픽 확장하기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공중예절의 의미를 확인한다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9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주의</a:t>
            </a:r>
            <a:r>
              <a:rPr lang="ko-KR" altLang="en-US" baseline="0" dirty="0" smtClean="0"/>
              <a:t> 획득하기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임신부 </a:t>
            </a:r>
            <a:r>
              <a:rPr lang="ko-KR" altLang="en-US" baseline="0" dirty="0" err="1" smtClean="0"/>
              <a:t>배려석에</a:t>
            </a:r>
            <a:r>
              <a:rPr lang="ko-KR" altLang="en-US" baseline="0" dirty="0" smtClean="0"/>
              <a:t> 앉아있는 외국인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애완견을 지하철에 데리고 탄 외국인을 보고 어떤 지하철 규칙을 알려주어야 하는지 질문한다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50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4. </a:t>
            </a:r>
            <a:r>
              <a:rPr lang="ko-KR" altLang="en-US" baseline="0" dirty="0" smtClean="0"/>
              <a:t>수업목표 알리기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이를 영어로 표현하기 위해 필요한 두 가지 목표 표현을 소개한다</a:t>
            </a:r>
            <a:r>
              <a:rPr lang="en-US" altLang="ko-KR" baseline="0" dirty="0" smtClean="0"/>
              <a:t>. </a:t>
            </a:r>
            <a:endParaRPr lang="ko-KR" altLang="en-US" dirty="0" smtClean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0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수업목표 알리기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목표 표현과 함께 성취할 활동 목표를 소개한다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이번 수업에서 세 가지 활동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즉 듣기 활동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그룹 토의 활동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스피드 퀴즈 활동을 통해 성취할 세 가지 활동 목표를 알린다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1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자극제시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공중표지판의 사진 두 개를 제시하고 그 의미를 질문한다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의미를 목표 표현을 활용하여 제시하고 목표 표현 </a:t>
            </a:r>
            <a:r>
              <a:rPr lang="en-US" altLang="ko-KR" dirty="0" smtClean="0"/>
              <a:t>‘you are not supposed</a:t>
            </a:r>
            <a:r>
              <a:rPr lang="en-US" altLang="ko-KR" baseline="0" dirty="0" smtClean="0"/>
              <a:t> to ~”, “you are not allowed to~”</a:t>
            </a:r>
            <a:r>
              <a:rPr lang="ko-KR" altLang="en-US" baseline="0" dirty="0" smtClean="0"/>
              <a:t>의 의미를 설명한다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46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듣기활동</a:t>
            </a:r>
            <a:r>
              <a:rPr lang="en-US" altLang="ko-KR" dirty="0" smtClean="0"/>
              <a:t>(receptive skill): </a:t>
            </a:r>
            <a:r>
              <a:rPr lang="ko-KR" altLang="en-US" dirty="0" smtClean="0"/>
              <a:t>목표 표현 </a:t>
            </a:r>
            <a:r>
              <a:rPr lang="en-US" altLang="ko-KR" dirty="0" smtClean="0"/>
              <a:t>‘you are not supposed</a:t>
            </a:r>
            <a:r>
              <a:rPr lang="en-US" altLang="ko-KR" baseline="0" dirty="0" smtClean="0"/>
              <a:t> to ~”, “you are not allowed to~”</a:t>
            </a:r>
            <a:r>
              <a:rPr lang="ko-KR" altLang="en-US" baseline="0" dirty="0" smtClean="0"/>
              <a:t>이 사용된 세 가지 공중예절에 관한 담화를 들려주고 각각의 담화가 이루어진 장소와 그 장소에서 필요한 공중예절을 활동지를 적게 한다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정답을 확인하며 목표 표현을 다시 한 번 복습한다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58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49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65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83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71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74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65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66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6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90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31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89438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5775162" y="743730"/>
            <a:ext cx="92982" cy="929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 flipV="1">
            <a:off x="69636" y="735832"/>
            <a:ext cx="5705526" cy="45719"/>
          </a:xfrm>
          <a:custGeom>
            <a:avLst/>
            <a:gdLst>
              <a:gd name="connsiteX0" fmla="*/ 0 w 6674069"/>
              <a:gd name="connsiteY0" fmla="*/ 0 h 0"/>
              <a:gd name="connsiteX1" fmla="*/ 6674069 w 66740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74069">
                <a:moveTo>
                  <a:pt x="0" y="0"/>
                </a:moveTo>
                <a:lnTo>
                  <a:pt x="6674069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118533" y="5964238"/>
            <a:ext cx="8873067" cy="775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84669" y="67729"/>
            <a:ext cx="8983132" cy="6722539"/>
          </a:xfrm>
          <a:prstGeom prst="rect">
            <a:avLst/>
          </a:prstGeom>
          <a:noFill/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0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7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  <p:sldLayoutId id="2147483689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D278-9810-4892-956B-83364A0A169E}" type="datetimeFigureOut">
              <a:rPr lang="ko-KR" altLang="en-US" smtClean="0"/>
              <a:pPr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BDA9-AD09-43F7-9555-5D770AF6D2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4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7.jpeg"/><Relationship Id="rId1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jpeg"/><Relationship Id="rId17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5.png"/><Relationship Id="rId5" Type="http://schemas.microsoft.com/office/2007/relationships/media" Target="../media/media3.m4a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audio" Target="../media/media2.m4a"/><Relationship Id="rId9" Type="http://schemas.openxmlformats.org/officeDocument/2006/relationships/image" Target="../media/image13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72235" y="1341463"/>
            <a:ext cx="72009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Public Etiquette</a:t>
            </a:r>
            <a:endParaRPr kumimoji="0" lang="en-US" altLang="ko-KR" sz="60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" name="그림 11" descr="분필타이틀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254802"/>
            <a:ext cx="3782169" cy="1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3940607"/>
            <a:ext cx="72009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2015.10.15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English Class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Kang, </a:t>
            </a:r>
            <a:r>
              <a:rPr lang="en-US" altLang="ko-KR" sz="2400" spc="-15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Dahyun</a:t>
            </a:r>
            <a:endParaRPr kumimoji="0" lang="en-US" altLang="ko-KR" sz="2400" strike="sngStrike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88" y="5918662"/>
            <a:ext cx="329862" cy="34223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9144000" cy="2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6559062"/>
            <a:ext cx="9144000" cy="2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 descr="20080603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04" y="1654383"/>
            <a:ext cx="2013445" cy="1183945"/>
          </a:xfrm>
          <a:prstGeom prst="rect">
            <a:avLst/>
          </a:prstGeom>
        </p:spPr>
      </p:pic>
      <p:pic>
        <p:nvPicPr>
          <p:cNvPr id="5" name="그림 4" descr="41846_169558_281_15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0450" y="1652606"/>
            <a:ext cx="2013445" cy="1154518"/>
          </a:xfrm>
          <a:prstGeom prst="rect">
            <a:avLst/>
          </a:prstGeom>
        </p:spPr>
      </p:pic>
      <p:pic>
        <p:nvPicPr>
          <p:cNvPr id="6" name="그림 5" descr="1468136389_d86a5b97_BAD2B1B3C1B6B0A2BDC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6443" y="1652606"/>
            <a:ext cx="2017113" cy="118572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2923985"/>
            <a:ext cx="89751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514350" algn="just" fontAlgn="base">
              <a:lnSpc>
                <a:spcPct val="170000"/>
              </a:lnSpc>
              <a:buAutoNum type="arabicPeriod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With your group members, choose one public space.</a:t>
            </a:r>
            <a:endParaRPr lang="en-US" altLang="ko-KR" sz="2000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736600" indent="-514350" algn="just" fontAlgn="base">
              <a:lnSpc>
                <a:spcPct val="170000"/>
              </a:lnSpc>
              <a:buAutoNum type="arabicPeriod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Talk about public etiquette in that place and upload the discussion results on the BAND page.(At least 4 examples) </a:t>
            </a:r>
          </a:p>
          <a:p>
            <a:pPr marL="736600" indent="-514350" algn="just" fontAlgn="base">
              <a:lnSpc>
                <a:spcPct val="170000"/>
              </a:lnSpc>
              <a:buAutoNum type="arabicPeriod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Make a ‘ugliest person’ poll on BAND based on discussion results. </a:t>
            </a:r>
          </a:p>
          <a:p>
            <a:pPr marL="736600" indent="-514350" algn="just" fontAlgn="base">
              <a:lnSpc>
                <a:spcPct val="170000"/>
              </a:lnSpc>
              <a:buAutoNum type="arabicPeriod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Every student casts a vote for ‘the ugliest person’ for each place.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Speaking activity!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879595" y="885880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&lt;Group Discussion&gt;</a:t>
            </a:r>
            <a:endParaRPr lang="en-US" altLang="ko-KR" sz="3600" b="1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33669" y="1651858"/>
            <a:ext cx="2026748" cy="1173688"/>
          </a:xfrm>
          <a:prstGeom prst="rect">
            <a:avLst/>
          </a:prstGeom>
          <a:noFill/>
          <a:ln>
            <a:solidFill>
              <a:srgbClr val="1D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18" y="1761017"/>
            <a:ext cx="704850" cy="895350"/>
          </a:xfrm>
          <a:prstGeom prst="rect">
            <a:avLst/>
          </a:prstGeom>
        </p:spPr>
      </p:pic>
      <p:pic>
        <p:nvPicPr>
          <p:cNvPr id="26" name="그림 25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7" name="그림 26" descr="도형_면직사각형_옐로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5234223" y="6016378"/>
            <a:ext cx="1176063" cy="7549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2" name="그림 31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4" name="그림 33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6" name="그림 35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56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58802" y="1560419"/>
            <a:ext cx="5258720" cy="433965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&lt;Discussion results&gt;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3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23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allowed to </a:t>
            </a:r>
            <a:r>
              <a:rPr lang="en-US" altLang="ko-KR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cut in line.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3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23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supposed to</a:t>
            </a:r>
            <a:r>
              <a:rPr lang="en-US" altLang="ko-KR" sz="2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talk on your phone too loudly</a:t>
            </a:r>
            <a:endParaRPr lang="en-US" altLang="ko-KR" sz="23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3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not allowed to </a:t>
            </a:r>
            <a:r>
              <a:rPr lang="en-US" altLang="ko-KR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have food or drink.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30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should not </a:t>
            </a:r>
            <a:r>
              <a:rPr lang="en-US" altLang="ko-KR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dodge the fare.  </a:t>
            </a:r>
          </a:p>
          <a:p>
            <a:pPr algn="r">
              <a:lnSpc>
                <a:spcPct val="150000"/>
              </a:lnSpc>
            </a:pPr>
            <a:r>
              <a:rPr lang="en-US" altLang="ko-KR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*dodge the fare: </a:t>
            </a:r>
            <a:r>
              <a:rPr lang="ko-KR" altLang="en-US" sz="2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무임승차하다</a:t>
            </a:r>
            <a:endParaRPr lang="en-US" altLang="ko-KR" sz="23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" name="그림 3" descr="부산지하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4661" y="2206750"/>
            <a:ext cx="1529612" cy="2192079"/>
          </a:xfrm>
          <a:prstGeom prst="rect">
            <a:avLst/>
          </a:prstGeom>
        </p:spPr>
      </p:pic>
      <p:pic>
        <p:nvPicPr>
          <p:cNvPr id="5" name="내용 개체 틀 8" descr="기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913" y="3783670"/>
            <a:ext cx="3240360" cy="1983311"/>
          </a:xfrm>
          <a:prstGeom prst="rect">
            <a:avLst/>
          </a:prstGeom>
        </p:spPr>
      </p:pic>
      <p:pic>
        <p:nvPicPr>
          <p:cNvPr id="6" name="그림 5" descr="버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913" y="2206119"/>
            <a:ext cx="1846722" cy="219411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Speaking activity!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225291" y="922491"/>
            <a:ext cx="656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&lt;Group Discussion Example&gt;</a:t>
            </a:r>
            <a:endParaRPr lang="en-US" altLang="ko-KR" sz="3600" b="1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9384" y="1560419"/>
            <a:ext cx="3509418" cy="433965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&lt;in Public Transportations&gt;</a:t>
            </a:r>
          </a:p>
          <a:p>
            <a:pPr algn="ctr">
              <a:lnSpc>
                <a:spcPct val="150000"/>
              </a:lnSpc>
            </a:pPr>
            <a:endParaRPr lang="en-US" altLang="ko-KR" sz="24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" name="그림 24" descr="도형_면직사각형_화이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6" name="그림 25" descr="도형_면직사각형_옐로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5234223" y="6016378"/>
            <a:ext cx="1176063" cy="7549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2" name="그림 31" descr="도형_면직사각형_화이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4" name="그림 33" descr="도형_면직사각형_화이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44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Speaking activity! 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531" y="1612904"/>
            <a:ext cx="3823056" cy="4051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546" y="1622235"/>
            <a:ext cx="4562475" cy="403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sx="25000" sy="25000" algn="ctr" rotWithShape="0">
              <a:srgbClr val="000000"/>
            </a:outerShdw>
          </a:effectLst>
        </p:spPr>
      </p:pic>
      <p:cxnSp>
        <p:nvCxnSpPr>
          <p:cNvPr id="35" name="직선 화살표 연결선 34"/>
          <p:cNvCxnSpPr/>
          <p:nvPr/>
        </p:nvCxnSpPr>
        <p:spPr>
          <a:xfrm flipV="1">
            <a:off x="4170784" y="3049309"/>
            <a:ext cx="942392" cy="979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4376057" y="3721113"/>
            <a:ext cx="843919" cy="56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V="1">
            <a:off x="4572000" y="4560868"/>
            <a:ext cx="647976" cy="34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V="1">
            <a:off x="3903032" y="5245556"/>
            <a:ext cx="1210144" cy="219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5654351" y="1836330"/>
            <a:ext cx="2603241" cy="690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7464490" y="2190893"/>
            <a:ext cx="478305" cy="9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V="1">
            <a:off x="5850503" y="2408608"/>
            <a:ext cx="1203439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-668110" y="929976"/>
            <a:ext cx="656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&lt;Group Discussion Results&gt;</a:t>
            </a:r>
            <a:endParaRPr lang="en-US" altLang="ko-KR" sz="3200" b="1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589759" y="914869"/>
            <a:ext cx="656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&lt;Poll for the ‘ugliest’&gt;</a:t>
            </a:r>
            <a:endParaRPr lang="en-US" altLang="ko-KR" sz="3200" b="1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9" name="그림 28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30" name="그림 29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5234223" y="6016378"/>
            <a:ext cx="1176063" cy="7549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8" name="그림 37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3" name="그림 42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6" name="그림 45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4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43769"/>
            <a:ext cx="8067675" cy="1809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197975" y="1406875"/>
            <a:ext cx="676875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/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&lt;Poll Results!: Who is the ugliest?&gt;</a:t>
            </a:r>
          </a:p>
          <a:p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" name="그림 4" descr="20080603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438" y="2458274"/>
            <a:ext cx="2013445" cy="1169255"/>
          </a:xfrm>
          <a:prstGeom prst="rect">
            <a:avLst/>
          </a:prstGeom>
        </p:spPr>
      </p:pic>
      <p:pic>
        <p:nvPicPr>
          <p:cNvPr id="6" name="그림 5" descr="41846_169558_281_15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9479" y="2468764"/>
            <a:ext cx="2013445" cy="1140193"/>
          </a:xfrm>
          <a:prstGeom prst="rect">
            <a:avLst/>
          </a:prstGeom>
        </p:spPr>
      </p:pic>
      <p:pic>
        <p:nvPicPr>
          <p:cNvPr id="7" name="그림 6" descr="1468136389_d86a5b97_BAD2B1B3C1B6B0A2BDC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6597" y="2437948"/>
            <a:ext cx="2017113" cy="117100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26054" y="3965110"/>
            <a:ext cx="788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Check out the poll results with your smartphone!</a:t>
            </a:r>
            <a:endParaRPr lang="en-US" altLang="ko-KR" sz="6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Speaking activity! </a:t>
            </a:r>
          </a:p>
        </p:txBody>
      </p:sp>
      <p:pic>
        <p:nvPicPr>
          <p:cNvPr id="27" name="그림 26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8" name="그림 27" descr="도형_면직사각형_옐로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5234223" y="6016378"/>
            <a:ext cx="1176063" cy="7549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2" name="그림 31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4" name="그림 33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6" name="그림 35" descr="도형_면직사각형_화이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0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2504" y="1898349"/>
            <a:ext cx="7922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514350" algn="just" fontAlgn="base">
              <a:lnSpc>
                <a:spcPct val="150000"/>
              </a:lnSpc>
              <a:buAutoNum type="arabicPeriod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going to say the </a:t>
            </a:r>
            <a:r>
              <a:rPr lang="en-US" altLang="ko-KR" sz="2000" u="sng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meanings of public signs</a:t>
            </a: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on the slide. (Each question counts 5 points)</a:t>
            </a:r>
          </a:p>
          <a:p>
            <a:pPr marL="736600" indent="-514350" algn="just" fontAlgn="base">
              <a:lnSpc>
                <a:spcPct val="150000"/>
              </a:lnSpc>
              <a:buAutoNum type="arabicPeriod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have to </a:t>
            </a:r>
            <a:r>
              <a:rPr lang="en-US" altLang="ko-KR" sz="2000" u="sng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use one of  the expressions</a:t>
            </a: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we learned:</a:t>
            </a:r>
          </a:p>
          <a:p>
            <a:pPr marL="222250" algn="just" fontAlgn="base">
              <a:lnSpc>
                <a:spcPct val="150000"/>
              </a:lnSpc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1) You/We are not allowed to ~.</a:t>
            </a:r>
          </a:p>
          <a:p>
            <a:pPr marL="222250" algn="just" fontAlgn="base">
              <a:lnSpc>
                <a:spcPct val="150000"/>
              </a:lnSpc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2) You/we are not supposed to ~. </a:t>
            </a:r>
          </a:p>
          <a:p>
            <a:pPr marL="736600" indent="-514350" algn="just" fontAlgn="base">
              <a:lnSpc>
                <a:spcPct val="150000"/>
              </a:lnSpc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3.    All the members have to say the answer all </a:t>
            </a:r>
            <a:r>
              <a:rPr lang="en-US" altLang="ko-KR" sz="2000" u="sng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together</a:t>
            </a: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  <a:endParaRPr lang="en-US" altLang="ko-KR" sz="2000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79450" indent="-457200" algn="just" fontAlgn="base">
              <a:lnSpc>
                <a:spcPct val="150000"/>
              </a:lnSpc>
              <a:buAutoNum type="arabicPeriod" startAt="4"/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Fastest team gets 7 points more, second fast 5points, and the</a:t>
            </a:r>
          </a:p>
          <a:p>
            <a:pPr marL="222250" algn="just" fontAlgn="base">
              <a:lnSpc>
                <a:spcPct val="150000"/>
              </a:lnSpc>
            </a:pP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en-US" altLang="ko-KR" sz="12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last team 3 points. 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735195" y="1166446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&lt;Speed Quiz game rules&gt;</a:t>
            </a:r>
            <a:endParaRPr lang="en-US" altLang="ko-KR" sz="3600" b="1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61" y="836712"/>
            <a:ext cx="1327826" cy="1253100"/>
          </a:xfrm>
          <a:prstGeom prst="rect">
            <a:avLst/>
          </a:prstGeom>
        </p:spPr>
      </p:pic>
      <p:pic>
        <p:nvPicPr>
          <p:cNvPr id="21" name="그림 20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2" name="그림 21" descr="도형_면직사각형_옐로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1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958615" y="3096455"/>
            <a:ext cx="4166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kumimoji="0"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allowed(supposed) to use cell phones</a:t>
            </a:r>
            <a:r>
              <a:rPr kumimoji="0"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endParaRPr kumimoji="0"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15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85" y="2378239"/>
            <a:ext cx="2737661" cy="2613222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Sample Question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60215" y="3088430"/>
            <a:ext cx="4166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not allowed(supposed) to </a:t>
            </a:r>
            <a:r>
              <a:rPr kumimoji="0"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use cell phones. </a:t>
            </a:r>
            <a:endParaRPr kumimoji="0"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4" name="그림 23" descr="도형_면직사각형_옐로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9" name="그림 28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" name="그림 30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4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001240" y="3096455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supposed to clean up after your dog</a:t>
            </a: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16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Question1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supposed to </a:t>
            </a: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clean up after your dog.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4" name="그림 23" descr="도형_면직사각형_옐로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9" name="그림 28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" name="그림 30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2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001240" y="3096455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Pets </a:t>
            </a:r>
            <a:r>
              <a:rPr lang="en-US" altLang="ko-KR" sz="3600" spc="-15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 allowed </a:t>
            </a:r>
            <a:endParaRPr lang="en-US" altLang="ko-KR" sz="3600" spc="-15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this building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17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Question2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Pets </a:t>
            </a: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 allowed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this building.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592" y="2522866"/>
            <a:ext cx="2659989" cy="2401590"/>
          </a:xfrm>
          <a:prstGeom prst="rect">
            <a:avLst/>
          </a:prstGeom>
        </p:spPr>
      </p:pic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4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001240" y="3096455"/>
            <a:ext cx="44507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 supposed(allowed)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make noise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18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Question3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 supposed(allowed)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make noise.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699" y="2510931"/>
            <a:ext cx="2724552" cy="2564638"/>
          </a:xfrm>
          <a:prstGeom prst="rect">
            <a:avLst/>
          </a:prstGeom>
        </p:spPr>
      </p:pic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0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001240" y="3096455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 allowed to smoke here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19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Question4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 allowed to 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smoke here.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내용 개체 틀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153" y="2478257"/>
            <a:ext cx="2658429" cy="2735375"/>
          </a:xfrm>
          <a:prstGeom prst="rect">
            <a:avLst/>
          </a:prstGeom>
        </p:spPr>
      </p:pic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67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591" y="1400806"/>
            <a:ext cx="7022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What are </a:t>
            </a:r>
            <a:r>
              <a:rPr kumimoji="0" lang="en-US" altLang="ko-KR" sz="48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public spaces</a:t>
            </a:r>
            <a:r>
              <a:rPr kumimoji="0" lang="en-US" altLang="ko-KR" sz="48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?</a:t>
            </a:r>
            <a:endParaRPr kumimoji="0" lang="en-US" altLang="ko-KR" sz="48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1" name="그림 20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2" name="그림 21" descr="도형_면직사각형_옐로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23348" y="6016378"/>
            <a:ext cx="1176063" cy="7549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" name="그림 24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7" name="그림 26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9" name="그림 28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" name="그림 30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3" name="그림 32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034" y="5944957"/>
            <a:ext cx="1245012" cy="8186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Review: Public spaces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952259" y="2325067"/>
            <a:ext cx="7239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= Places </a:t>
            </a:r>
            <a:r>
              <a:rPr lang="en-US" altLang="ko-KR" sz="32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that are open to many people</a:t>
            </a:r>
            <a:endParaRPr lang="ko-KR" altLang="en-US" sz="32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972" y="4938456"/>
            <a:ext cx="3317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spc="-15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Public park </a:t>
            </a:r>
            <a:endParaRPr kumimoji="0" lang="en-US" altLang="ko-KR" sz="2800" spc="-150" dirty="0">
              <a:solidFill>
                <a:srgbClr val="0070C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7" name="그림 36" descr="20080603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3032" y="3258040"/>
            <a:ext cx="2376963" cy="1582270"/>
          </a:xfrm>
          <a:prstGeom prst="rect">
            <a:avLst/>
          </a:prstGeom>
        </p:spPr>
      </p:pic>
      <p:pic>
        <p:nvPicPr>
          <p:cNvPr id="38" name="그림 37" descr="41846_169558_281_153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1024" y="3258040"/>
            <a:ext cx="2376963" cy="154294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79447" y="4928931"/>
            <a:ext cx="3317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spc="-15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Library</a:t>
            </a:r>
            <a:endParaRPr kumimoji="0" lang="en-US" altLang="ko-KR" sz="2800" spc="-150" dirty="0">
              <a:solidFill>
                <a:srgbClr val="0070C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6772" y="4928931"/>
            <a:ext cx="2168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spc="-15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Museum</a:t>
            </a:r>
            <a:endParaRPr kumimoji="0" lang="en-US" altLang="ko-KR" sz="2800" spc="-150" dirty="0">
              <a:solidFill>
                <a:srgbClr val="0070C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2" name="그림 41" descr="1468136389_d86a5b97_BAD2B1B3C1B6B0A2BDC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3487" y="3226036"/>
            <a:ext cx="2336107" cy="15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001240" y="3096455"/>
            <a:ext cx="44507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supposed(allowed) </a:t>
            </a:r>
            <a:r>
              <a:rPr lang="en-US" altLang="ko-KR" sz="3600" spc="-15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run inside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20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Question5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supposed(allowed) </a:t>
            </a: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run inside.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684" y="2510931"/>
            <a:ext cx="2703898" cy="2536930"/>
          </a:xfrm>
          <a:prstGeom prst="rect">
            <a:avLst/>
          </a:prstGeom>
        </p:spPr>
      </p:pic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5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001238" y="3096456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Cooking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3600" u="sng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 not allowed here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21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Question6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Cooking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is not allowed 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here.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698" y="2478257"/>
            <a:ext cx="2733884" cy="2668865"/>
          </a:xfrm>
          <a:prstGeom prst="rect">
            <a:avLst/>
          </a:prstGeom>
        </p:spPr>
      </p:pic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001240" y="3096455"/>
            <a:ext cx="44507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supposed(allowed) </a:t>
            </a:r>
            <a:r>
              <a:rPr lang="en-US" altLang="ko-KR" sz="3600" spc="-15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</a:t>
            </a:r>
            <a:r>
              <a:rPr lang="en-US" altLang="ko-KR" sz="36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eat or drink inside the building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22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18" y="2576697"/>
            <a:ext cx="2589418" cy="22896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Quiz!</a:t>
            </a: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>
          <a:xfrm>
            <a:off x="467552" y="1108289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Question6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2840" y="3088430"/>
            <a:ext cx="44507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36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not supposed(allowed) </a:t>
            </a:r>
            <a:r>
              <a:rPr lang="en-US" altLang="ko-KR" sz="3600" spc="-15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eat or drink inside the building.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50390" y="2302572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Meaning: 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076" y="2496826"/>
            <a:ext cx="2706506" cy="2674289"/>
          </a:xfrm>
          <a:prstGeom prst="rect">
            <a:avLst/>
          </a:prstGeom>
        </p:spPr>
      </p:pic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543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87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23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844" y="4586848"/>
            <a:ext cx="39557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not supposed to </a:t>
            </a:r>
            <a:r>
              <a:rPr kumimoji="0" lang="en-US" altLang="ko-KR" sz="28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sit here.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5204" y="4625673"/>
            <a:ext cx="43527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not allowed to </a:t>
            </a:r>
            <a:r>
              <a:rPr lang="en-US" altLang="ko-KR" sz="28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take pets in the subway</a:t>
            </a:r>
            <a:endParaRPr kumimoji="0" lang="en-US" altLang="ko-KR" sz="28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Two pictures Revisited!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44" y="1954375"/>
            <a:ext cx="3384376" cy="2418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5266" y="1946216"/>
            <a:ext cx="3708873" cy="2418825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692485" y="1024939"/>
            <a:ext cx="375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1) A foreigner sitting in the pregnant woman seat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56722" y="1024938"/>
            <a:ext cx="3525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2) A dog sleeping on the subway seat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8" name="그림 37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39" name="그림 38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7823348" y="6016378"/>
            <a:ext cx="1176063" cy="7549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6" name="그림 45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5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24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543515"/>
            <a:ext cx="8733835" cy="58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algn="just" fontAlgn="base">
              <a:lnSpc>
                <a:spcPct val="150000"/>
              </a:lnSpc>
            </a:pPr>
            <a:r>
              <a:rPr lang="en-US" altLang="ko-KR" sz="2400" b="1" kern="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&lt;Activity objectives&gt;</a:t>
            </a:r>
            <a:endParaRPr lang="en-US" altLang="ko-KR" sz="2800" b="1" kern="0" spc="0" dirty="0"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Today’s class objectives</a:t>
            </a:r>
          </a:p>
        </p:txBody>
      </p:sp>
      <p:pic>
        <p:nvPicPr>
          <p:cNvPr id="20" name="그림 1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1" name="그림 20" descr="도형_면직사각형_옐로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647740" y="6016378"/>
            <a:ext cx="1176063" cy="754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6" name="그림 25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17929" y="845960"/>
            <a:ext cx="8067675" cy="58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algn="just" fontAlgn="base">
              <a:lnSpc>
                <a:spcPct val="150000"/>
              </a:lnSpc>
            </a:pPr>
            <a:r>
              <a:rPr lang="en-US" altLang="ko-KR" sz="2400" b="1" kern="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&lt;Target expressions</a:t>
            </a:r>
            <a:r>
              <a:rPr lang="en-US" altLang="ko-KR" sz="2400" b="1" kern="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&gt;</a:t>
            </a:r>
            <a:endParaRPr lang="en-US" altLang="ko-KR" sz="2400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551" y="1376312"/>
            <a:ext cx="806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(not) supposed to ~.</a:t>
            </a: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(not) allowed to ~.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2192" y="3092155"/>
            <a:ext cx="8733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activity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listen to the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conversations about public etiquette and say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where they occur.</a:t>
            </a: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discussion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give specific examples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public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etiquette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according to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places.</a:t>
            </a:r>
            <a:endParaRPr lang="en-US" altLang="ko-KR" sz="2800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quiz game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say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public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signs.</a:t>
            </a:r>
            <a:endParaRPr lang="en-US" altLang="ko-KR" sz="2800" b="1" kern="0" spc="0" dirty="0"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Good-Jo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315" y="219456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25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04" y="1641129"/>
            <a:ext cx="8064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By next class,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800" spc="-15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write </a:t>
            </a:r>
            <a:r>
              <a:rPr lang="en-US" altLang="ko-KR" sz="2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at least </a:t>
            </a:r>
            <a:r>
              <a:rPr lang="en-US" altLang="ko-KR" sz="2800" b="1" dirty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three examples of </a:t>
            </a:r>
            <a:r>
              <a:rPr lang="en-US" altLang="ko-KR" sz="2800" b="1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school </a:t>
            </a:r>
            <a:r>
              <a:rPr lang="en-US" altLang="ko-KR" sz="2800" b="1" dirty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etiquette </a:t>
            </a:r>
            <a:r>
              <a:rPr lang="en-US" altLang="ko-KR" sz="2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using today’s </a:t>
            </a:r>
            <a:r>
              <a:rPr lang="en-US" altLang="ko-KR" sz="2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expressions and upload on the BAND page. </a:t>
            </a:r>
            <a:endParaRPr lang="en-US" altLang="ko-KR" sz="28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800" spc="-15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Homework!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416" y="3610069"/>
            <a:ext cx="1756543" cy="2127328"/>
          </a:xfrm>
          <a:prstGeom prst="rect">
            <a:avLst/>
          </a:prstGeom>
        </p:spPr>
      </p:pic>
      <p:pic>
        <p:nvPicPr>
          <p:cNvPr id="20" name="그림 19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1" name="그림 20" descr="도형_면직사각형_옐로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7823348" y="6016378"/>
            <a:ext cx="1176063" cy="754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7" name="그림 26" descr="도형_면직사각형_화이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42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697593"/>
            <a:ext cx="66636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Public Etiquette</a:t>
            </a:r>
            <a:endParaRPr kumimoji="0" lang="en-US" altLang="ko-KR" sz="6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Today’s Topic:</a:t>
            </a:r>
          </a:p>
        </p:txBody>
      </p:sp>
      <p:pic>
        <p:nvPicPr>
          <p:cNvPr id="20" name="그림 1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1" name="그림 20" descr="도형_면직사각형_옐로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384223" y="6016378"/>
            <a:ext cx="1176063" cy="754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6" name="그림 25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2" name="그림 31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034" y="5944957"/>
            <a:ext cx="1245012" cy="81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5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08501"/>
            <a:ext cx="53285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6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Public Etiquette</a:t>
            </a:r>
            <a:endParaRPr kumimoji="0" lang="en-US" altLang="ko-KR" sz="4600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279" y="1505148"/>
            <a:ext cx="61554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What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994" y="1998346"/>
            <a:ext cx="3037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manners</a:t>
            </a:r>
            <a:endParaRPr kumimoji="0" lang="en-US" altLang="ko-KR" sz="4400" spc="-150" dirty="0">
              <a:solidFill>
                <a:srgbClr val="0070C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279" y="2811172"/>
            <a:ext cx="61554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Dos &amp; Don’ts</a:t>
            </a:r>
            <a:endParaRPr kumimoji="0" lang="en-US" altLang="ko-KR" sz="4400" spc="-150" dirty="0">
              <a:solidFill>
                <a:srgbClr val="0070C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0872" y="2454260"/>
            <a:ext cx="48910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behavior</a:t>
            </a:r>
            <a:endParaRPr kumimoji="0" lang="en-US" altLang="ko-KR" sz="4400" spc="-150" dirty="0">
              <a:solidFill>
                <a:srgbClr val="0070C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Today’s Topic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161" y="3962114"/>
            <a:ext cx="87382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800" dirty="0">
                <a:solidFill>
                  <a:srgbClr val="FF0000"/>
                </a:solidFill>
              </a:rPr>
              <a:t>Public etiquette </a:t>
            </a:r>
            <a:r>
              <a:rPr lang="en-US" altLang="ko-KR" sz="2800" dirty="0"/>
              <a:t>is a “code” of behavior. </a:t>
            </a:r>
            <a:endParaRPr lang="en-US" altLang="ko-KR" sz="28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800" dirty="0" smtClean="0">
                <a:solidFill>
                  <a:srgbClr val="FF0000"/>
                </a:solidFill>
              </a:rPr>
              <a:t>Public etiquette </a:t>
            </a:r>
            <a:r>
              <a:rPr lang="en-US" altLang="ko-KR" sz="2800" dirty="0" smtClean="0"/>
              <a:t>is how </a:t>
            </a:r>
            <a:r>
              <a:rPr lang="en-US" altLang="ko-KR" sz="2800" dirty="0"/>
              <a:t>you are expected to </a:t>
            </a:r>
            <a:r>
              <a:rPr lang="en-US" altLang="ko-KR" sz="2800" dirty="0" smtClean="0"/>
              <a:t>behave in </a:t>
            </a:r>
            <a:r>
              <a:rPr lang="en-US" altLang="ko-KR" sz="2800" dirty="0"/>
              <a:t>public </a:t>
            </a:r>
            <a:r>
              <a:rPr lang="en-US" altLang="ko-KR" sz="2800" dirty="0" smtClean="0"/>
              <a:t>spaces.</a:t>
            </a:r>
            <a:endParaRPr kumimoji="0" lang="en-US" altLang="ko-KR" sz="28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6" name="그림 25" descr="도형_면직사각형_옐로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384223" y="6016378"/>
            <a:ext cx="1176063" cy="7549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9" name="그림 28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" name="그림 30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3" name="그림 32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5" name="그림 34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7" name="그림 36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034" y="5944957"/>
            <a:ext cx="1245012" cy="8186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19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876" y="2503548"/>
            <a:ext cx="3384376" cy="25767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3298" y="2495389"/>
            <a:ext cx="3708873" cy="2576741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Two </a:t>
            </a:r>
            <a:r>
              <a:rPr lang="en-US" altLang="ko-KR" sz="36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Situations</a:t>
            </a:r>
            <a:endParaRPr lang="en-US" altLang="ko-KR" sz="36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4414" y="1574112"/>
            <a:ext cx="375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1) A foreigner sitting in the pregnant woman seat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950781" y="1591896"/>
            <a:ext cx="3525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2) A dog sleeping on the subway seat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5" name="그림 24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1384223" y="6016378"/>
            <a:ext cx="1176063" cy="754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2" name="그림 31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4" name="그림 33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6" name="그림 35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034" y="5944957"/>
            <a:ext cx="1245012" cy="8186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1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Today’s class objectives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23294" y="1921723"/>
            <a:ext cx="8067675" cy="1690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algn="just" fontAlgn="base">
              <a:lnSpc>
                <a:spcPct val="150000"/>
              </a:lnSpc>
            </a:pPr>
            <a:r>
              <a:rPr lang="en-US" altLang="ko-KR" sz="2400" b="1" kern="0" dirty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&lt;Target expressions&gt;</a:t>
            </a: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(not) supposed to ~.</a:t>
            </a: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(not) allowed to ~. </a:t>
            </a:r>
          </a:p>
        </p:txBody>
      </p:sp>
      <p:pic>
        <p:nvPicPr>
          <p:cNvPr id="20" name="그림 1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2" name="그림 21" descr="도형_면직사각형_옐로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683598" y="6016378"/>
            <a:ext cx="1176063" cy="7549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" name="그림 24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7" name="그림 26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9" name="그림 28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" name="그림 30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3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800" spc="-30" dirty="0" smtClean="0"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3294" y="1921723"/>
            <a:ext cx="806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algn="just" fontAlgn="base">
              <a:lnSpc>
                <a:spcPct val="150000"/>
              </a:lnSpc>
            </a:pPr>
            <a:r>
              <a:rPr lang="en-US" altLang="ko-KR" sz="2400" b="1" kern="0" dirty="0" smtClean="0">
                <a:solidFill>
                  <a:srgbClr val="0070C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&lt;Activity objectives&gt;</a:t>
            </a: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Students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can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 simple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conversations about public etiquette and say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where they occur.</a:t>
            </a: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Students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can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give specific examples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public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etiquette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according to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places.</a:t>
            </a:r>
            <a:endParaRPr lang="en-US" altLang="ko-KR" sz="2800" b="1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679450" indent="-457200" algn="just" fontAlgn="base">
              <a:lnSpc>
                <a:spcPct val="150000"/>
              </a:lnSpc>
              <a:buAutoNum type="arabicPeriod"/>
            </a:pP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Students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can say the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meanings </a:t>
            </a:r>
            <a:r>
              <a:rPr lang="en-US" altLang="ko-KR" sz="2400" b="1" kern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of public </a:t>
            </a:r>
            <a:r>
              <a:rPr lang="en-US" altLang="ko-KR" sz="2400" b="1" kern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signs.</a:t>
            </a:r>
            <a:endParaRPr lang="en-US" altLang="ko-KR" sz="2800" b="1" kern="0" spc="0" dirty="0"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Today’s class objectives</a:t>
            </a:r>
          </a:p>
        </p:txBody>
      </p:sp>
      <p:pic>
        <p:nvPicPr>
          <p:cNvPr id="20" name="그림 1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1" name="그림 20" descr="도형_면직사각형_옐로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647740" y="6016378"/>
            <a:ext cx="1176063" cy="754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4" name="그림 23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6" name="그림 25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7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33587" y="3726660"/>
            <a:ext cx="80648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sz="3200" spc="-15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not supposed to use smartphones in this place.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altLang="ko-KR" sz="1400" spc="-15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sz="32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 are not allowed to </a:t>
            </a:r>
            <a:r>
              <a:rPr lang="en-US" altLang="ko-KR" sz="32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make noise here. </a:t>
            </a:r>
            <a:endParaRPr kumimoji="0" lang="en-US" altLang="ko-KR" sz="32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089" y="1443172"/>
            <a:ext cx="2095500" cy="20002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3834" y="1400309"/>
            <a:ext cx="2114550" cy="2085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62" y="3728260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sz="32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not supposed to </a:t>
            </a:r>
            <a:r>
              <a:rPr lang="en-US" altLang="ko-KR" sz="32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use smartphones in this place. </a:t>
            </a:r>
            <a:endParaRPr kumimoji="0" lang="en-US" altLang="ko-KR" sz="3200" spc="-15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Today’s target expressions</a:t>
            </a:r>
          </a:p>
        </p:txBody>
      </p:sp>
      <p:pic>
        <p:nvPicPr>
          <p:cNvPr id="22" name="그림 21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23" name="그림 22" descr="도형_면직사각형_옐로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2683598" y="6016378"/>
            <a:ext cx="1176063" cy="7549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6" name="그림 25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8" name="그림 27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0" name="그림 29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2" name="그림 31" descr="도형_면직사각형_화이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178" y="5944956"/>
            <a:ext cx="1245012" cy="818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2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18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6735389" y="985646"/>
            <a:ext cx="1656184" cy="1628242"/>
          </a:xfrm>
          <a:prstGeom prst="ellipse">
            <a:avLst/>
          </a:prstGeom>
          <a:blipFill dpi="0" rotWithShape="0">
            <a:blip r:embed="rId9" cstate="print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bg1">
                <a:alpha val="90000"/>
              </a:schemeClr>
            </a:solidFill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타원 4"/>
          <p:cNvSpPr/>
          <p:nvPr/>
        </p:nvSpPr>
        <p:spPr>
          <a:xfrm>
            <a:off x="6956213" y="1433147"/>
            <a:ext cx="1214535" cy="7327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6000" b="0" i="0" kern="1200" baseline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</a:t>
            </a:r>
            <a:endParaRPr lang="ko-KR" altLang="en-US" sz="6000" b="1" kern="1200" baseline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812231" y="1006528"/>
            <a:ext cx="1656184" cy="1628242"/>
          </a:xfrm>
          <a:prstGeom prst="ellipse">
            <a:avLst/>
          </a:prstGeom>
          <a:blipFill dpi="0" rotWithShape="1">
            <a:blip r:embed="rId10" cstate="print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bg1">
                <a:alpha val="90000"/>
              </a:schemeClr>
            </a:solidFill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타원 4"/>
          <p:cNvSpPr/>
          <p:nvPr/>
        </p:nvSpPr>
        <p:spPr>
          <a:xfrm>
            <a:off x="4112552" y="1373641"/>
            <a:ext cx="993710" cy="9117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6000" b="0" i="0" kern="1200" baseline="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endParaRPr lang="ko-KR" altLang="en-US" sz="6000" b="0" i="0" kern="1200" baseline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67317" y="993853"/>
            <a:ext cx="1656184" cy="1628242"/>
            <a:chOff x="771748" y="1574800"/>
            <a:chExt cx="2438400" cy="2438400"/>
          </a:xfrm>
        </p:grpSpPr>
        <p:sp>
          <p:nvSpPr>
            <p:cNvPr id="10" name="타원 9"/>
            <p:cNvSpPr/>
            <p:nvPr/>
          </p:nvSpPr>
          <p:spPr>
            <a:xfrm>
              <a:off x="771748" y="1574800"/>
              <a:ext cx="2438400" cy="2438400"/>
            </a:xfrm>
            <a:prstGeom prst="ellipse">
              <a:avLst/>
            </a:prstGeom>
            <a:blipFill dpi="0" rotWithShape="0">
              <a:blip r:embed="rId11" cstate="print">
                <a:alphaModFix amt="70000"/>
              </a:blip>
              <a:srcRect/>
              <a:tile tx="0" ty="0" sx="100000" sy="100000" flip="none" algn="tl"/>
            </a:blipFill>
            <a:ln w="19050">
              <a:solidFill>
                <a:schemeClr val="bg1">
                  <a:alpha val="90000"/>
                </a:schemeClr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타원 6"/>
            <p:cNvSpPr/>
            <p:nvPr/>
          </p:nvSpPr>
          <p:spPr>
            <a:xfrm>
              <a:off x="1178560" y="2204720"/>
              <a:ext cx="1463040" cy="134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6000" b="0" i="0" kern="1200" baseline="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</a:t>
              </a:r>
              <a:endParaRPr lang="ko-KR" altLang="en-US" sz="6000" b="0" i="0" kern="1200" baseline="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pic>
        <p:nvPicPr>
          <p:cNvPr id="12" name="그림 11" descr="20080603-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1977" y="3137544"/>
            <a:ext cx="2520280" cy="1566021"/>
          </a:xfrm>
          <a:prstGeom prst="rect">
            <a:avLst/>
          </a:prstGeom>
        </p:spPr>
      </p:pic>
      <p:pic>
        <p:nvPicPr>
          <p:cNvPr id="13" name="그림 12" descr="41846_169558_281_153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47864" y="3164183"/>
            <a:ext cx="2520280" cy="1527095"/>
          </a:xfrm>
          <a:prstGeom prst="rect">
            <a:avLst/>
          </a:prstGeom>
        </p:spPr>
      </p:pic>
      <p:pic>
        <p:nvPicPr>
          <p:cNvPr id="15" name="그림 14" descr="1468136389_d86a5b97_BAD2B1B3C1B6B0A2BDC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550" y="3163746"/>
            <a:ext cx="2542382" cy="1579247"/>
          </a:xfrm>
          <a:prstGeom prst="rect">
            <a:avLst/>
          </a:prstGeom>
        </p:spPr>
      </p:pic>
      <p:pic>
        <p:nvPicPr>
          <p:cNvPr id="31" name="음성 녹음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23864" y="1022127"/>
            <a:ext cx="609600" cy="609600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123294" y="190381"/>
            <a:ext cx="53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-15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activity!</a:t>
            </a:r>
          </a:p>
        </p:txBody>
      </p:sp>
      <p:sp>
        <p:nvSpPr>
          <p:cNvPr id="2" name="직사각형 1"/>
          <p:cNvSpPr/>
          <p:nvPr/>
        </p:nvSpPr>
        <p:spPr>
          <a:xfrm rot="1154322">
            <a:off x="2061566" y="2639522"/>
            <a:ext cx="4611303" cy="15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도형_면사각형_핑크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49103" y="2142966"/>
            <a:ext cx="200450" cy="1684113"/>
          </a:xfrm>
          <a:prstGeom prst="rect">
            <a:avLst/>
          </a:prstGeom>
        </p:spPr>
      </p:pic>
      <p:pic>
        <p:nvPicPr>
          <p:cNvPr id="17" name="그림 16" descr="도형_면직사각형_옐로우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9852290">
            <a:off x="2274411" y="2709335"/>
            <a:ext cx="4864582" cy="1811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2625" y="4710014"/>
            <a:ext cx="3037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Museum: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not supposed to </a:t>
            </a: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run inside. </a:t>
            </a:r>
            <a:endParaRPr kumimoji="0" lang="en-US" altLang="ko-KR" sz="24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2856" y="4717509"/>
            <a:ext cx="3037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Library: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not allowed to </a:t>
            </a: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eat or drink. </a:t>
            </a:r>
            <a:endParaRPr kumimoji="0" lang="en-US" altLang="ko-KR" sz="24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66148" y="4698295"/>
            <a:ext cx="3037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Park: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spc="-15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You’re supposed to </a:t>
            </a:r>
            <a:r>
              <a:rPr lang="en-US" altLang="ko-KR" sz="2400" spc="-15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clean after your dog. </a:t>
            </a:r>
            <a:endParaRPr kumimoji="0" lang="en-US" altLang="ko-KR" sz="2400" spc="-15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8" name="그림 37" descr="도형_면직사각형_화이트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80588" y="5959944"/>
            <a:ext cx="1216171" cy="818633"/>
          </a:xfrm>
          <a:prstGeom prst="rect">
            <a:avLst/>
          </a:prstGeom>
        </p:spPr>
      </p:pic>
      <p:pic>
        <p:nvPicPr>
          <p:cNvPr id="39" name="그림 38" descr="도형_면직사각형_옐로우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0800000" flipV="1">
            <a:off x="4002223" y="6016378"/>
            <a:ext cx="1176063" cy="7549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7070" y="6216771"/>
            <a:ext cx="117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Review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83256" y="6217932"/>
            <a:ext cx="79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Topic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2" name="그림 41" descr="도형_면직사각형_화이트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39322" y="5944956"/>
            <a:ext cx="1245012" cy="8186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42537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Group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discussion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4" name="그림 43" descr="도형_면직사각형_화이트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35794" y="5959946"/>
            <a:ext cx="1245012" cy="8186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502482" y="6072590"/>
            <a:ext cx="13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Speed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Quiz game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6" name="그림 45" descr="도형_면직사각형_화이트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93110" y="5950321"/>
            <a:ext cx="1245012" cy="8186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962045" y="6187977"/>
            <a:ext cx="102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Wrap up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63978" y="6072590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Listening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activity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47034" y="6077111"/>
            <a:ext cx="12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Lesson </a:t>
            </a:r>
          </a:p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objectives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" name="음성 녹음 00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98615" y="993853"/>
            <a:ext cx="609600" cy="609600"/>
          </a:xfrm>
          <a:prstGeom prst="rect">
            <a:avLst/>
          </a:prstGeom>
        </p:spPr>
      </p:pic>
      <p:pic>
        <p:nvPicPr>
          <p:cNvPr id="16" name="음성 녹음 00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757617" y="993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84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1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3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2100</Words>
  <Application>Microsoft Office PowerPoint</Application>
  <PresentationFormat>화면 슬라이드 쇼(4:3)</PresentationFormat>
  <Paragraphs>487</Paragraphs>
  <Slides>25</Slides>
  <Notes>25</Notes>
  <HiddenSlides>0</HiddenSlides>
  <MMClips>3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Trebuchet MS</vt:lpstr>
      <vt:lpstr>HY그래픽M</vt:lpstr>
      <vt:lpstr>맑은 고딕</vt:lpstr>
      <vt:lpstr>나눔고딕</vt:lpstr>
      <vt:lpstr>Wingdings</vt:lpstr>
      <vt:lpstr>Arial</vt:lpstr>
      <vt:lpstr>Arial Unicode MS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Sample Question</vt:lpstr>
      <vt:lpstr>Question1</vt:lpstr>
      <vt:lpstr>Question2</vt:lpstr>
      <vt:lpstr>Question3</vt:lpstr>
      <vt:lpstr>Question4</vt:lpstr>
      <vt:lpstr>Question5</vt:lpstr>
      <vt:lpstr>Question6</vt:lpstr>
      <vt:lpstr>Question6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강다현</cp:lastModifiedBy>
  <cp:revision>68</cp:revision>
  <cp:lastPrinted>2011-08-28T13:13:29Z</cp:lastPrinted>
  <dcterms:created xsi:type="dcterms:W3CDTF">2011-08-24T01:05:33Z</dcterms:created>
  <dcterms:modified xsi:type="dcterms:W3CDTF">2015-11-18T05:21:25Z</dcterms:modified>
</cp:coreProperties>
</file>