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87" r:id="rId4"/>
    <p:sldId id="259" r:id="rId5"/>
    <p:sldId id="260" r:id="rId6"/>
    <p:sldId id="270" r:id="rId7"/>
    <p:sldId id="275" r:id="rId8"/>
    <p:sldId id="276" r:id="rId9"/>
    <p:sldId id="277" r:id="rId10"/>
    <p:sldId id="278" r:id="rId11"/>
    <p:sldId id="279" r:id="rId12"/>
    <p:sldId id="283" r:id="rId13"/>
    <p:sldId id="284" r:id="rId14"/>
    <p:sldId id="261" r:id="rId15"/>
    <p:sldId id="271" r:id="rId16"/>
    <p:sldId id="262" r:id="rId17"/>
    <p:sldId id="263" r:id="rId18"/>
    <p:sldId id="264" r:id="rId19"/>
    <p:sldId id="272" r:id="rId20"/>
    <p:sldId id="273" r:id="rId21"/>
    <p:sldId id="274" r:id="rId22"/>
    <p:sldId id="290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022">
          <p15:clr>
            <a:srgbClr val="A4A3A4"/>
          </p15:clr>
        </p15:guide>
        <p15:guide id="3" orient="horz" pos="343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임철일" initials="임" lastIdx="4" clrIdx="0">
    <p:extLst/>
  </p:cmAuthor>
  <p:cmAuthor id="2" name="jw park" initials="j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8E0"/>
    <a:srgbClr val="676562"/>
    <a:srgbClr val="2F2E2C"/>
    <a:srgbClr val="DCD6C6"/>
    <a:srgbClr val="4FC6E8"/>
    <a:srgbClr val="ECCEB6"/>
    <a:srgbClr val="D1C6B2"/>
    <a:srgbClr val="58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84716" autoAdjust="0"/>
  </p:normalViewPr>
  <p:slideViewPr>
    <p:cSldViewPr showGuides="1">
      <p:cViewPr>
        <p:scale>
          <a:sx n="79" d="100"/>
          <a:sy n="79" d="100"/>
        </p:scale>
        <p:origin x="-1074" y="72"/>
      </p:cViewPr>
      <p:guideLst>
        <p:guide orient="horz" pos="2160"/>
        <p:guide orient="horz" pos="3022"/>
        <p:guide orient="horz" pos="255"/>
        <p:guide orient="horz" pos="1706"/>
        <p:guide orient="horz" pos="1842"/>
        <p:guide pos="2880"/>
        <p:guide pos="1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E7F5-4258-46D8-B34C-2932C0341DD7}" type="datetimeFigureOut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C652-0812-47DE-B47C-C5ADFD6527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29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[PPT </a:t>
            </a:r>
            <a:r>
              <a:rPr lang="ko-KR" altLang="en-US" dirty="0" smtClean="0"/>
              <a:t>제작논리</a:t>
            </a:r>
            <a:r>
              <a:rPr lang="en-US" altLang="ko-KR" dirty="0" smtClean="0"/>
              <a:t>]</a:t>
            </a:r>
          </a:p>
          <a:p>
            <a:r>
              <a:rPr lang="ko-KR" altLang="en-US" smtClean="0"/>
              <a:t>진로 </a:t>
            </a:r>
            <a:r>
              <a:rPr lang="ko-KR" altLang="en-US" dirty="0" err="1" smtClean="0"/>
              <a:t>멘토링이라는</a:t>
            </a:r>
            <a:r>
              <a:rPr lang="ko-KR" altLang="en-US" dirty="0" smtClean="0"/>
              <a:t> 수업의 특성상 가르쳐야 할 내용이 많다기보다는 질문과 활동을 통해 학생들 스스로 생각해보는 부분이 강조된다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본 수업의 파워포인트 자료는 수업의 활동을 원활하게 진행할 수 있도록 보조하는 역할에 초점을 두고 제작하였다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글을 최대한 줄이고 이미지를 사용하였다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사용한 예시 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영상 등은 학생들이 친근하게 느끼고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실생활과 유사하다고 느낄 만한</a:t>
            </a:r>
            <a:r>
              <a:rPr lang="ko-KR" altLang="en-US" baseline="0" dirty="0" smtClean="0"/>
              <a:t> 자료를 활용하려고 노력하였다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008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사회적 인정에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사회적 인정을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판사가 어떤 면에서 해당 가치관을 충족시키는지 간단하게 이야기 후 넘어간다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사회봉사에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사회봉사를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NGO</a:t>
            </a:r>
            <a:r>
              <a:rPr lang="ko-KR" altLang="en-US" baseline="0" dirty="0" smtClean="0"/>
              <a:t>활동가가 어떤 면에서 해당 가치관을 충족시키는지 간단하게 이야기 후 넘어간다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자기계발에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자기계발을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교수가 어떤 면에서 해당 가치관을 충족시키는지 간단하게 이야기 후 넘어간다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창의성에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창의성을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패션 디자이너가 어떤 면에서 해당 가치관을 충족시키는지 간단하게 이야기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활동지</a:t>
            </a:r>
            <a:r>
              <a:rPr lang="ko-KR" altLang="en-US" baseline="0" dirty="0" smtClean="0"/>
              <a:t> 맨 앞장에 자세하게 나와있으니 참고하라고 언급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학습안내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err="1" smtClean="0"/>
              <a:t>활동지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페이지를 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제시된 문제들을 생각하면서 영화를 감상해보자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(</a:t>
            </a:r>
            <a:r>
              <a:rPr lang="ko-KR" altLang="en-US" baseline="0" dirty="0" smtClean="0"/>
              <a:t>사진 클릭하여 영상 재생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동영상은 용량의 문제로 </a:t>
            </a:r>
            <a:r>
              <a:rPr lang="ko-KR" altLang="en-US" baseline="0" dirty="0" err="1" smtClean="0"/>
              <a:t>유튜브로</a:t>
            </a:r>
            <a:r>
              <a:rPr lang="ko-KR" altLang="en-US" baseline="0" dirty="0" smtClean="0"/>
              <a:t> 링크를 걸어놨지만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실제 수업을 진행할 때는 인터넷 연결의 문제가 있을 수 있으므로 컴퓨터에 영상을 저장해놓고 재생하거나 파워포인트에 아예 영상을 포함시켜놓는 것이 좋음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2:22</a:t>
            </a:r>
            <a:r>
              <a:rPr lang="ko-KR" altLang="en-US" baseline="0" dirty="0" smtClean="0"/>
              <a:t>까지 재생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시간이 부족할 경우 상황을 말로 설명하고 </a:t>
            </a:r>
            <a:r>
              <a:rPr lang="en-US" altLang="ko-KR" baseline="0" dirty="0" smtClean="0"/>
              <a:t>0:52 </a:t>
            </a:r>
            <a:r>
              <a:rPr lang="ko-KR" altLang="en-US" baseline="0" dirty="0" smtClean="0"/>
              <a:t>부터 재생하는 것도 가능하다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5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학습안내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첫</a:t>
            </a:r>
            <a:r>
              <a:rPr lang="ko-KR" altLang="en-US" baseline="0" dirty="0" smtClean="0"/>
              <a:t> 번째 질문을 하고 학생들의 대답 듣기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대답은 칠판에 적는다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대답이 충분히 나오면 다음 질문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dirty="0" smtClean="0"/>
              <a:t>두 질문을 마치면 </a:t>
            </a:r>
            <a:r>
              <a:rPr lang="ko-KR" altLang="en-US" dirty="0" err="1" smtClean="0"/>
              <a:t>파르한</a:t>
            </a:r>
            <a:r>
              <a:rPr lang="ko-KR" altLang="en-US" dirty="0" smtClean="0"/>
              <a:t> 이야기의 결말이 어땠는지 영상의 후반부</a:t>
            </a:r>
            <a:r>
              <a:rPr lang="en-US" altLang="ko-KR" dirty="0" smtClean="0"/>
              <a:t>(2:40</a:t>
            </a:r>
            <a:r>
              <a:rPr lang="ko-KR" altLang="en-US" dirty="0" smtClean="0"/>
              <a:t>부터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재생</a:t>
            </a:r>
            <a:r>
              <a:rPr lang="en-US" altLang="ko-KR" dirty="0" smtClean="0"/>
              <a:t>(</a:t>
            </a:r>
            <a:r>
              <a:rPr lang="ko-KR" altLang="en-US" dirty="0" smtClean="0"/>
              <a:t>왼쪽 사진 클릭</a:t>
            </a:r>
            <a:r>
              <a:rPr lang="en-US" altLang="ko-KR" dirty="0" smtClean="0"/>
              <a:t>).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시간이 부족할 경우 생략 가능하다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59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</a:t>
            </a:r>
            <a:r>
              <a:rPr lang="en-US" altLang="ko-KR" baseline="0" dirty="0" smtClean="0"/>
              <a:t> – [</a:t>
            </a:r>
            <a:r>
              <a:rPr lang="ko-KR" altLang="en-US" baseline="0" dirty="0" smtClean="0"/>
              <a:t>수행을 유발하기</a:t>
            </a:r>
            <a:r>
              <a:rPr lang="en-US" altLang="ko-KR" baseline="0" dirty="0" smtClean="0"/>
              <a:t>] – </a:t>
            </a:r>
            <a:r>
              <a:rPr lang="ko-KR" altLang="en-US" baseline="0" dirty="0" smtClean="0"/>
              <a:t>가치관 우선순위 정리하기</a:t>
            </a:r>
            <a:endParaRPr lang="en-US" altLang="ko-KR" baseline="0" dirty="0"/>
          </a:p>
          <a:p>
            <a:r>
              <a:rPr lang="ko-KR" altLang="en-US" baseline="0" dirty="0" err="1" smtClean="0"/>
              <a:t>활동지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페이지 하단에 있는 표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활동을 소개하고 오른쪽 상단의 링크를 사용해 타이머를 작동시킨다</a:t>
            </a:r>
            <a:r>
              <a:rPr lang="en-US" altLang="ko-KR" baseline="0" dirty="0" smtClean="0"/>
              <a:t>.(</a:t>
            </a:r>
            <a:r>
              <a:rPr lang="ko-KR" altLang="en-US" baseline="0" dirty="0" smtClean="0"/>
              <a:t>타이머 링크는 사용하는 컴퓨터에 미리 다운받아 놓은 다음에 하이퍼링크를 걸어놓아야 함</a:t>
            </a:r>
            <a:r>
              <a:rPr lang="en-US" altLang="ko-KR" baseline="0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429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수행을 유발하기</a:t>
            </a:r>
            <a:r>
              <a:rPr lang="en-US" altLang="ko-KR" dirty="0" smtClean="0"/>
              <a:t>] – </a:t>
            </a:r>
            <a:r>
              <a:rPr lang="ko-KR" altLang="en-US" dirty="0" smtClean="0"/>
              <a:t>가치관 토론</a:t>
            </a:r>
            <a:endParaRPr lang="en-US" altLang="ko-KR" dirty="0" smtClean="0"/>
          </a:p>
          <a:p>
            <a:r>
              <a:rPr lang="ko-KR" altLang="en-US" dirty="0" smtClean="0"/>
              <a:t>가치관 토론의 규칙을 설명한다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84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수행을 유발하기</a:t>
            </a:r>
            <a:r>
              <a:rPr lang="en-US" altLang="ko-KR" dirty="0" smtClean="0"/>
              <a:t>]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가치관 토론</a:t>
            </a:r>
            <a:endParaRPr lang="en-US" altLang="ko-KR" baseline="0" dirty="0" smtClean="0"/>
          </a:p>
          <a:p>
            <a:r>
              <a:rPr lang="ko-KR" altLang="en-US" baseline="0" dirty="0" smtClean="0"/>
              <a:t>문제 상황을 간단하게 설명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생각할 시간을 </a:t>
            </a:r>
            <a:r>
              <a:rPr lang="en-US" altLang="ko-KR" baseline="0" dirty="0" smtClean="0"/>
              <a:t>5~10</a:t>
            </a:r>
            <a:r>
              <a:rPr lang="ko-KR" altLang="en-US" baseline="0" dirty="0" smtClean="0"/>
              <a:t>초 정도 준 다음에 거수로 입장을 선택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그룹을 만들도록 해서 근거를 마련할 시간을 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이후 전체 토론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토의와 전체 토론은 각각 오른쪽 상단의 하이퍼링크를 사용하여 타이머를 띄운다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02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수행을 유발하기</a:t>
            </a:r>
            <a:r>
              <a:rPr lang="en-US" altLang="ko-KR" dirty="0" smtClean="0"/>
              <a:t>]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가치관 토론</a:t>
            </a:r>
            <a:endParaRPr lang="en-US" altLang="ko-KR" baseline="0" dirty="0" smtClean="0"/>
          </a:p>
          <a:p>
            <a:r>
              <a:rPr lang="ko-KR" altLang="en-US" baseline="0" dirty="0" smtClean="0"/>
              <a:t>문제 상황을 간단하게 설명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생각할 시간을 </a:t>
            </a:r>
            <a:r>
              <a:rPr lang="en-US" altLang="ko-KR" baseline="0" dirty="0" smtClean="0"/>
              <a:t>5~10</a:t>
            </a:r>
            <a:r>
              <a:rPr lang="ko-KR" altLang="en-US" baseline="0" dirty="0" smtClean="0"/>
              <a:t>초 정도 준 다음에 거수로 입장을 선택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그룹을 만들도록 해서 근거를 마련할 시간을 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이후 전체 토론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토의와 전체 토론은 각각 오른쪽 상단의 하이퍼링크를 사용하여 타이머를 띄운다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02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도입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주의력 획득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학생들에게 문제 상황을 이해할 수 있게 읽어주고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5</a:t>
            </a:r>
            <a:r>
              <a:rPr lang="ko-KR" altLang="en-US" dirty="0" smtClean="0"/>
              <a:t>초 생각할 시간을 준 후에 거수로 입장을 표명하게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이후에는 슬라이드는 계속 띄워둔 채로 칠판에 아이들의 의견을 적어가면서 진행한다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397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수행을 유발하기</a:t>
            </a:r>
            <a:r>
              <a:rPr lang="en-US" altLang="ko-KR" dirty="0" smtClean="0"/>
              <a:t>]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가치관 토론</a:t>
            </a:r>
            <a:endParaRPr lang="en-US" altLang="ko-KR" baseline="0" dirty="0" smtClean="0"/>
          </a:p>
          <a:p>
            <a:r>
              <a:rPr lang="ko-KR" altLang="en-US" baseline="0" dirty="0" smtClean="0"/>
              <a:t>문제 상황을 간단하게 설명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생각할 시간을 </a:t>
            </a:r>
            <a:r>
              <a:rPr lang="en-US" altLang="ko-KR" baseline="0" dirty="0" smtClean="0"/>
              <a:t>5~10</a:t>
            </a:r>
            <a:r>
              <a:rPr lang="ko-KR" altLang="en-US" baseline="0" dirty="0" smtClean="0"/>
              <a:t>초 정도 준 다음에 거수로 입장을 선택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그룹을 만들도록 해서 근거를 마련할 시간을 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이후 전체 토론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토의와 전체 토론은 각각 오른쪽 상단의 하이퍼링크를 사용하여 타이머를 띄운다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027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수행을 유발하기</a:t>
            </a:r>
            <a:r>
              <a:rPr lang="en-US" altLang="ko-KR" dirty="0" smtClean="0"/>
              <a:t>]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가치관 토론</a:t>
            </a:r>
            <a:endParaRPr lang="en-US" altLang="ko-KR" baseline="0" dirty="0" smtClean="0"/>
          </a:p>
          <a:p>
            <a:r>
              <a:rPr lang="ko-KR" altLang="en-US" baseline="0" dirty="0" smtClean="0"/>
              <a:t>문제 상황을 간단하게 설명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생각할 시간을 </a:t>
            </a:r>
            <a:r>
              <a:rPr lang="en-US" altLang="ko-KR" baseline="0" dirty="0" smtClean="0"/>
              <a:t>5~10</a:t>
            </a:r>
            <a:r>
              <a:rPr lang="ko-KR" altLang="en-US" baseline="0" dirty="0" smtClean="0"/>
              <a:t>초 정도 준 다음에 거수로 입장을 선택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그룹을 만들도록 해서 근거를 마련할 시간을 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이후 전체 토론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소규모 토의와 전체 토론은 각각 오른쪽 상단의 하이퍼링크를 사용하여 타이머를 띄운다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027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수행을 유발하기</a:t>
            </a:r>
            <a:r>
              <a:rPr lang="en-US" altLang="ko-KR" dirty="0" smtClean="0"/>
              <a:t>]</a:t>
            </a:r>
            <a:r>
              <a:rPr lang="en-US" altLang="ko-KR" baseline="0" dirty="0" smtClean="0"/>
              <a:t> – </a:t>
            </a:r>
            <a:r>
              <a:rPr lang="ko-KR" altLang="en-US" baseline="0" dirty="0" smtClean="0"/>
              <a:t>가치관 토론</a:t>
            </a:r>
            <a:endParaRPr lang="ko-KR" altLang="en-US" dirty="0" smtClean="0"/>
          </a:p>
          <a:p>
            <a:r>
              <a:rPr lang="ko-KR" altLang="en-US" dirty="0" smtClean="0"/>
              <a:t>가치관 토론의 상황의 입장들이 각각 어떤 직업 가치관을 대변하는지 학생들에게 질문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대답이 나오면 애니메이션을 실행시켜서 정답을 보여줌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772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정리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파지와 전이를 일으키기</a:t>
            </a:r>
            <a:r>
              <a:rPr lang="en-US" altLang="ko-KR" dirty="0" smtClean="0"/>
              <a:t>]</a:t>
            </a:r>
          </a:p>
          <a:p>
            <a:r>
              <a:rPr lang="ko-KR" altLang="en-US" baseline="0" dirty="0" smtClean="0"/>
              <a:t>수업 정리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애니메이션을 차례로 실행하면서 어떤 활동을 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 단계의 활동이 어떤 의의를 가지고 있었는지 설명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960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정리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파지와 전이를 일으키기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이번 시간을 끝으로 </a:t>
            </a:r>
            <a:r>
              <a:rPr lang="ko-KR" altLang="en-US" baseline="0" dirty="0" smtClean="0"/>
              <a:t>나에 대한 이해 부분은 흥미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성격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적성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가치관까지 해서 마무리가 되었고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다음시간까지 과제를 해오면 됨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과제 설명은 프린트로 제시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다음 시간 안내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다음 시간부터는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진로의 탐색 부분을 다루게 될 것임을 안내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646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정리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파지와 전이를 일으키기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이번 수업과 관련해서 더 알아보고 싶다면 진로 교과서를 참고 해도 되고</a:t>
            </a:r>
            <a:r>
              <a:rPr lang="en-US" altLang="ko-KR" dirty="0" smtClean="0"/>
              <a:t>,</a:t>
            </a:r>
          </a:p>
          <a:p>
            <a:r>
              <a:rPr lang="ko-KR" altLang="en-US" dirty="0" err="1" smtClean="0"/>
              <a:t>커리어넷에</a:t>
            </a:r>
            <a:r>
              <a:rPr lang="ko-KR" altLang="en-US" dirty="0" smtClean="0"/>
              <a:t> 들어가면 가치관 검사 및 다른 진로 검사와 진로 정보를 얻을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69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도입</a:t>
            </a:r>
            <a:r>
              <a:rPr lang="en-US" altLang="ko-KR" dirty="0" smtClean="0"/>
              <a:t>] - [</a:t>
            </a:r>
            <a:r>
              <a:rPr lang="ko-KR" altLang="en-US" dirty="0" smtClean="0"/>
              <a:t>학습목표 제시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학습목표를 그대로 읽는 것이 아니라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이번 수업이 끝나면 할 수 있어야 하는 것이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가치관의 우선순위를 정리하는 것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진로 선택과정에 가치관을 반영하는 것</a:t>
            </a:r>
            <a:r>
              <a:rPr lang="en-US" altLang="ko-KR" baseline="0" dirty="0" smtClean="0"/>
              <a:t>’</a:t>
            </a:r>
            <a:r>
              <a:rPr lang="ko-KR" altLang="en-US" baseline="0" dirty="0" smtClean="0"/>
              <a:t>이라고 포인트에만 강조점을 두어서 간략하게 언급한다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D795-9360-4C74-9ED4-9F78648E0F8C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69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도입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사전지식 회상 자극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지금까지 하고 있는 활동들은 진로 선택에 앞서서 나를 이해하기 위한 것이라고 교사가 언급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다음에 지금까지 나를 이해하려는 활동들로 무엇을 했는지 학생들에게 물어본다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가치관에 대해서 생각해볼 것인데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가치관이 무엇인지 알고 있는지 물어본다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대답이 없거나 대답이 다 끝나면 애니메이션을 실행해서 설명을 띄운 뒤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가치관의 개념을 설명한다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앞에 학생들의 대답이 충분했다면 굳이 다 읽지 않고 대답을 적절히 인용해 가면서 강조점만 설명해도 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애니메이션</a:t>
            </a:r>
            <a:r>
              <a:rPr lang="en-US" altLang="ko-KR" dirty="0" smtClean="0"/>
              <a:t>1)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능력발휘를 중요하게 생각하는 사람은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스스로 잘할 수 있는 직업을 선택하고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자율성에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자율성을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웹툰</a:t>
            </a:r>
            <a:r>
              <a:rPr lang="ko-KR" altLang="en-US" baseline="0" dirty="0" smtClean="0"/>
              <a:t> 작가가 어떤 면에서 해당 가치관을 충족시키는지 간단하게 이야기 후 넘어간다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보수에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보수를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의사가 어떤 면에서 해당 가치관을 충족시키는지 간단하게 이야기 후 넘어간다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전개</a:t>
            </a:r>
            <a:r>
              <a:rPr lang="en-US" altLang="ko-KR" dirty="0" smtClean="0"/>
              <a:t>] – [</a:t>
            </a:r>
            <a:r>
              <a:rPr lang="ko-KR" altLang="en-US" dirty="0" smtClean="0"/>
              <a:t>자극자료 제시하기</a:t>
            </a:r>
            <a:r>
              <a:rPr lang="en-US" altLang="ko-KR" dirty="0" smtClean="0"/>
              <a:t>]</a:t>
            </a:r>
          </a:p>
          <a:p>
            <a:r>
              <a:rPr lang="ko-KR" altLang="en-US" dirty="0" smtClean="0"/>
              <a:t>안정성에 대한 간단한 설명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그대로 읽기보다는 한마디 정도로</a:t>
            </a:r>
            <a:r>
              <a:rPr lang="ko-KR" altLang="en-US" baseline="0" dirty="0" smtClean="0"/>
              <a:t> 자연스럽게 설명하는 것을 지향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안정성을 중요하게 생각한다면 어떤 직업을 선택해야 할지 질문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학생들의 대답을 들은 후 애니메이션</a:t>
            </a:r>
            <a:r>
              <a:rPr lang="en-US" altLang="ko-KR" baseline="0" dirty="0" smtClean="0"/>
              <a:t>1 </a:t>
            </a:r>
            <a:r>
              <a:rPr lang="ko-KR" altLang="en-US" baseline="0" dirty="0" smtClean="0"/>
              <a:t>실행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교사가 어떤 면에서 해당 가치관을 충족시키는지 간단하게 이야기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웹툰</a:t>
            </a:r>
            <a:r>
              <a:rPr lang="ko-KR" altLang="en-US" baseline="0" dirty="0" smtClean="0"/>
              <a:t> 작가가 또 나왔는데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어떤 가치관을 중요하게 생각하느냐에 따라 직업 선택이 달라질 수 있음을 언급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똑같이 미술을 잘 한다고 해도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자율성을 원한다면 작가가 되었을 것이고 안정성을 원한다면 교사가 되었을 것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C652-0812-47DE-B47C-C5ADFD65271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4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3CC-6B29-4524-905A-E2F5A4A2BE55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89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4692-6A67-43C0-98C0-3E0B3858D1DA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2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7D66-D8C3-4D5F-86F1-2CA4000F4490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60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C705-936F-44A0-9746-5B17CCF38690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3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6DA5-FED0-4F1F-8FC3-53A8E9FF0259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66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17B4-FDC7-4F5B-B29E-B6523BF3739A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87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A326-D28E-40BA-B80F-E8A3346A125C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46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A25C-EDDD-458C-9FA7-A1FBEDFD771B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96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3D1D-E0E3-4CAE-994F-1A514896C086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08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15BD-5160-4570-A7F6-9F72BD5D463B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53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5C-53E5-4F32-B24B-607B8A0F1F20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94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6C6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2547-6B47-48A6-9F13-0C3C34BA7DDE}" type="datetime1">
              <a:rPr lang="ko-KR" altLang="en-US" smtClean="0"/>
              <a:t>2015-11-25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3131-EA9D-4163-9E2A-A3CC4959E4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62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NAW-KaEVY&amp;feature=youtu.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NAW-KaEVY&amp;feature=youtu.b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w%20park\Google%20&#46300;&#46972;&#51060;&#48652;\2015-2\&#44368;&#50977;&#44277;&#54617;\&#54588;&#54588;&#54000;%20&#51088;&#47308;\&#53440;&#51060;&#47672;.ex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w%20park\Documents\2015-2\&#44368;&#50977;&#44277;&#54617;\&#44368;&#50504;\&#54588;&#54588;&#54000;%20&#51088;&#47308;\&#53440;&#51060;&#47672;.ex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w%20park\Documents\2015-2\&#44368;&#50977;&#44277;&#54617;\&#44368;&#50504;\&#54588;&#54588;&#54000;%20&#51088;&#47308;\&#53440;&#51060;&#47672;.exe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jw%20park\Documents\2015-2\&#44368;&#50977;&#44277;&#54617;\&#44368;&#50504;\&#54588;&#54588;&#54000;%20&#51088;&#47308;\&#53440;&#51060;&#47672;.exe" TargetMode="External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w%20park\Documents\2015-2\&#44368;&#50977;&#44277;&#54617;\&#44368;&#50504;\&#54588;&#54588;&#54000;%20&#51088;&#47308;\&#53440;&#51060;&#47672;.ex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3508" y="116632"/>
            <a:ext cx="8856983" cy="6622276"/>
          </a:xfrm>
          <a:prstGeom prst="rect">
            <a:avLst/>
          </a:prstGeom>
          <a:solidFill>
            <a:srgbClr val="D1C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육각형 4"/>
          <p:cNvSpPr/>
          <p:nvPr/>
        </p:nvSpPr>
        <p:spPr>
          <a:xfrm rot="5400000">
            <a:off x="2699792" y="260648"/>
            <a:ext cx="3672408" cy="5112568"/>
          </a:xfrm>
          <a:prstGeom prst="hexagon">
            <a:avLst>
              <a:gd name="adj" fmla="val 23470"/>
              <a:gd name="vf" fmla="val 115470"/>
            </a:avLst>
          </a:prstGeom>
          <a:solidFill>
            <a:srgbClr val="243139"/>
          </a:solidFill>
          <a:ln cap="sq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육각형 5"/>
          <p:cNvSpPr/>
          <p:nvPr/>
        </p:nvSpPr>
        <p:spPr>
          <a:xfrm rot="5400000">
            <a:off x="2862424" y="386047"/>
            <a:ext cx="3347143" cy="4824537"/>
          </a:xfrm>
          <a:prstGeom prst="hexagon">
            <a:avLst>
              <a:gd name="adj" fmla="val 23470"/>
              <a:gd name="vf" fmla="val 115470"/>
            </a:avLst>
          </a:prstGeom>
          <a:noFill/>
          <a:ln cap="sq">
            <a:solidFill>
              <a:srgbClr val="DCD6C6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8110" y="2420888"/>
            <a:ext cx="4015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ln>
                  <a:solidFill>
                    <a:srgbClr val="D2B067">
                      <a:alpha val="30000"/>
                    </a:srgbClr>
                  </a:solidFill>
                </a:ln>
                <a:solidFill>
                  <a:srgbClr val="E2B975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가치관과</a:t>
            </a:r>
            <a:r>
              <a:rPr lang="en-US" altLang="ko-KR" sz="5400" b="1" dirty="0">
                <a:ln>
                  <a:solidFill>
                    <a:srgbClr val="D2B067">
                      <a:alpha val="30000"/>
                    </a:srgbClr>
                  </a:solidFill>
                </a:ln>
                <a:solidFill>
                  <a:srgbClr val="E2B975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ko-KR" altLang="en-US" sz="5400" b="1" dirty="0" smtClean="0">
                <a:ln>
                  <a:solidFill>
                    <a:srgbClr val="D2B067">
                      <a:alpha val="30000"/>
                    </a:srgbClr>
                  </a:solidFill>
                </a:ln>
                <a:solidFill>
                  <a:srgbClr val="E2B975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진로</a:t>
            </a:r>
            <a:endParaRPr lang="ko-KR" altLang="en-US" sz="5400" b="1" dirty="0">
              <a:ln>
                <a:solidFill>
                  <a:srgbClr val="D2B067">
                    <a:alpha val="30000"/>
                  </a:srgbClr>
                </a:solidFill>
              </a:ln>
              <a:solidFill>
                <a:srgbClr val="E2B975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 rot="21401997">
            <a:off x="2260491" y="5166678"/>
            <a:ext cx="4690619" cy="576064"/>
          </a:xfrm>
          <a:prstGeom prst="rect">
            <a:avLst/>
          </a:prstGeom>
          <a:solidFill>
            <a:srgbClr val="B88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11759" y="5153964"/>
            <a:ext cx="4392489" cy="576064"/>
          </a:xfrm>
          <a:prstGeom prst="rect">
            <a:avLst/>
          </a:prstGeom>
          <a:solidFill>
            <a:srgbClr val="582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7120" y="5228313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서울대학교 교육학과 박정원 </a:t>
            </a:r>
            <a:r>
              <a:rPr lang="ko-KR" altLang="en-US" sz="2000" dirty="0" err="1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멘토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876762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rgbClr val="D2B067">
                      <a:alpha val="30000"/>
                    </a:srgbClr>
                  </a:solidFill>
                </a:ln>
                <a:solidFill>
                  <a:srgbClr val="E2B975"/>
                </a:solidFill>
                <a:latin typeface="KT&amp;G 상상본문 L" panose="020B0600000101010101" pitchFamily="50" charset="-127"/>
                <a:ea typeface="KT&amp;G 상상본문 L" panose="020B0600000101010101" pitchFamily="50" charset="-127"/>
              </a:rPr>
              <a:t>나 알아보기</a:t>
            </a:r>
            <a:endParaRPr lang="ko-KR" altLang="en-US" sz="2000" dirty="0">
              <a:ln>
                <a:solidFill>
                  <a:srgbClr val="D2B067">
                    <a:alpha val="30000"/>
                  </a:srgbClr>
                </a:solidFill>
              </a:ln>
              <a:solidFill>
                <a:srgbClr val="E2B975"/>
              </a:solidFill>
              <a:latin typeface="KT&amp;G 상상본문 L" panose="020B0600000101010101" pitchFamily="50" charset="-127"/>
              <a:ea typeface="KT&amp;G 상상본문 L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260648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201X</a:t>
            </a:r>
            <a:r>
              <a:rPr lang="ko-KR" altLang="en-US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 </a:t>
            </a:r>
            <a:r>
              <a:rPr lang="en-US" altLang="ko-KR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OO</a:t>
            </a:r>
            <a:r>
              <a:rPr lang="ko-KR" altLang="en-US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고등학교 진로 </a:t>
            </a:r>
            <a:r>
              <a:rPr lang="ko-KR" altLang="en-US" sz="2000" dirty="0" err="1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멘토링</a:t>
            </a:r>
            <a:endParaRPr lang="ko-KR" altLang="en-US" sz="20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7" b="92676" l="9988" r="89952">
                        <a14:foregroundMark x1="47276" y1="11562" x2="48729" y2="52179"/>
                        <a14:foregroundMark x1="50182" y1="61985" x2="50969" y2="70521"/>
                        <a14:foregroundMark x1="38923" y1="62167" x2="45036" y2="62167"/>
                        <a14:foregroundMark x1="37954" y1="64407" x2="37954" y2="64407"/>
                        <a14:foregroundMark x1="39588" y1="66162" x2="44673" y2="66646"/>
                        <a14:foregroundMark x1="44673" y1="66646" x2="44673" y2="66646"/>
                        <a14:foregroundMark x1="44673" y1="66646" x2="44673" y2="66646"/>
                        <a14:foregroundMark x1="45339" y1="66646" x2="45339" y2="66646"/>
                        <a14:foregroundMark x1="38620" y1="62349" x2="37651" y2="63438"/>
                        <a14:foregroundMark x1="39104" y1="66162" x2="36320" y2="64407"/>
                        <a14:backgroundMark x1="27361" y1="55932" x2="43099" y2="40496"/>
                        <a14:backgroundMark x1="61743" y1="40799" x2="77785" y2="64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7742" r="25000"/>
          <a:stretch/>
        </p:blipFill>
        <p:spPr>
          <a:xfrm>
            <a:off x="0" y="2636912"/>
            <a:ext cx="2411759" cy="40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5655" y="76644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사회적 인정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83568" y="174319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	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   나의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능력과 성취를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      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받고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싶어한다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648072" cy="6480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20858"/>
          <a:stretch/>
        </p:blipFill>
        <p:spPr bwMode="auto">
          <a:xfrm>
            <a:off x="755976" y="263691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755976" y="2636912"/>
            <a:ext cx="3600000" cy="3600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판사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2050" name="Picture 2" descr="http://image.aladin.co.kr/Community/mypaper/pimg_7043691955318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32402"/>
          <a:stretch/>
        </p:blipFill>
        <p:spPr bwMode="auto">
          <a:xfrm>
            <a:off x="4788424" y="263691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343770" y="1736430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다른 사람들로부터 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117842" y="1743199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인정</a:t>
            </a:r>
          </a:p>
        </p:txBody>
      </p:sp>
      <p:sp>
        <p:nvSpPr>
          <p:cNvPr id="17" name="타원 16"/>
          <p:cNvSpPr/>
          <p:nvPr/>
        </p:nvSpPr>
        <p:spPr>
          <a:xfrm>
            <a:off x="5002349" y="2852936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7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636" y="766445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사회봉사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81388" y="1743199"/>
            <a:ext cx="735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         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을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만들어가고 싶다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9" y="548680"/>
            <a:ext cx="1002923" cy="10029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65053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140904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31202"/>
          <a:stretch/>
        </p:blipFill>
        <p:spPr bwMode="auto">
          <a:xfrm>
            <a:off x="755576" y="263691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755576" y="2636838"/>
            <a:ext cx="3600000" cy="3600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NGO 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활동가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아동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 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환경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난민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등을 위한 다양한 활동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35696" y="1743199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다른 사람을 돕고 더 나은 세상</a:t>
            </a:r>
          </a:p>
        </p:txBody>
      </p:sp>
      <p:sp>
        <p:nvSpPr>
          <p:cNvPr id="13" name="타원 12"/>
          <p:cNvSpPr/>
          <p:nvPr/>
        </p:nvSpPr>
        <p:spPr>
          <a:xfrm>
            <a:off x="5002349" y="2852936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2135" y="764704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자기계발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13312" y="1747743"/>
            <a:ext cx="902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항상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        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해 나갈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때 만족을 느낀다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8"/>
          <a:stretch/>
        </p:blipFill>
        <p:spPr>
          <a:xfrm>
            <a:off x="5491488" y="410124"/>
            <a:ext cx="1296144" cy="100091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25235"/>
          <a:stretch/>
        </p:blipFill>
        <p:spPr bwMode="auto">
          <a:xfrm>
            <a:off x="4788024" y="263691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20858"/>
          <a:stretch/>
        </p:blipFill>
        <p:spPr bwMode="auto">
          <a:xfrm>
            <a:off x="755976" y="263691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46476" y="2640675"/>
            <a:ext cx="3600000" cy="3600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교수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끊임없는 연구와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본인의 학문분야에 대한 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공부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812808" y="1747742"/>
            <a:ext cx="400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새로운 것을 배우고 스스로 발전</a:t>
            </a:r>
          </a:p>
        </p:txBody>
      </p:sp>
      <p:sp>
        <p:nvSpPr>
          <p:cNvPr id="15" name="타원 14"/>
          <p:cNvSpPr/>
          <p:nvPr/>
        </p:nvSpPr>
        <p:spPr>
          <a:xfrm>
            <a:off x="5002349" y="2852936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1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2294" y="766445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창의성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9512" y="1743199"/>
            <a:ext cx="981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 예전부터 해 오던 것보다는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		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을 좋아한다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4" y="260648"/>
            <a:ext cx="1114156" cy="1114156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788024" y="2653891"/>
            <a:ext cx="3600000" cy="3600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패션 디자이너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독창성이 상대적으로 많이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요구되는 직업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1028" name="Picture 4" descr="http://talkimg.imbc.com/TVianUpload/tvian/image/2015/08/02/RdIp1j9XOOsT6357407495201377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r="23391"/>
          <a:stretch/>
        </p:blipFill>
        <p:spPr bwMode="auto">
          <a:xfrm>
            <a:off x="755976" y="263691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163137" y="1743198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새로운 </a:t>
            </a:r>
            <a:r>
              <a:rPr lang="ko-KR" altLang="en-US" sz="2400" b="1" dirty="0" smtClean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것을 </a:t>
            </a:r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만들어 내는 것</a:t>
            </a:r>
          </a:p>
        </p:txBody>
      </p:sp>
      <p:sp>
        <p:nvSpPr>
          <p:cNvPr id="15" name="타원 14"/>
          <p:cNvSpPr/>
          <p:nvPr/>
        </p:nvSpPr>
        <p:spPr>
          <a:xfrm>
            <a:off x="921078" y="2833711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1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영화를 통해 더 생각해보기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325116"/>
            <a:ext cx="845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 err="1" smtClean="0"/>
              <a:t>활동지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페이지에 제시된 문제들에 유의하며 영화를 감상해봅시다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46" y="2060848"/>
            <a:ext cx="92899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44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28788"/>
            <a:ext cx="682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pPr algn="r"/>
            <a:r>
              <a:rPr lang="en-US" altLang="ko-KR" dirty="0" smtClean="0"/>
              <a:t>Q.  </a:t>
            </a:r>
            <a:r>
              <a:rPr lang="ko-KR" altLang="en-US" dirty="0" err="1" smtClean="0"/>
              <a:t>파르한은</a:t>
            </a:r>
            <a:r>
              <a:rPr lang="ko-KR" altLang="en-US" dirty="0" smtClean="0"/>
              <a:t> </a:t>
            </a:r>
            <a:r>
              <a:rPr lang="ko-KR" altLang="en-US" dirty="0"/>
              <a:t>어떤 가치관을 중요하게 생각하고 있나요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8905" y="3597633"/>
            <a:ext cx="633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pPr marL="457200" indent="-457200" algn="r">
              <a:buAutoNum type="alphaUcPeriod" startAt="17"/>
            </a:pPr>
            <a:r>
              <a:rPr lang="ko-KR" altLang="en-US" dirty="0" smtClean="0"/>
              <a:t>여러분이라면 </a:t>
            </a:r>
            <a:r>
              <a:rPr lang="ko-KR" altLang="en-US" dirty="0"/>
              <a:t>어떤 가치관을 더 </a:t>
            </a:r>
            <a:r>
              <a:rPr lang="ko-KR" altLang="en-US" dirty="0" smtClean="0"/>
              <a:t>중요시하고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어떤 </a:t>
            </a:r>
            <a:r>
              <a:rPr lang="ko-KR" altLang="en-US" dirty="0"/>
              <a:t>선택을 할 것 같나요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91" b="90000" l="0" r="35846">
                        <a14:foregroundMark x1="29538" y1="86064" x2="29385" y2="83191"/>
                        <a14:backgroundMark x1="19231" y1="78511" x2="19231" y2="83404"/>
                        <a14:backgroundMark x1="1538" y1="82128" x2="1231" y2="8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19" r="62827" b="12045"/>
          <a:stretch/>
        </p:blipFill>
        <p:spPr bwMode="auto">
          <a:xfrm>
            <a:off x="10119" y="2420888"/>
            <a:ext cx="2301457" cy="421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영화를 통해 더 생각해보기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6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우선순위 정리하기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7" name="그림 6">
            <a:hlinkClick r:id="rId3" action="ppaction://program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4"/>
          <a:stretch/>
        </p:blipFill>
        <p:spPr>
          <a:xfrm>
            <a:off x="8299122" y="181429"/>
            <a:ext cx="754670" cy="622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0723" y="5468860"/>
            <a:ext cx="682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en-US" altLang="ko-KR" dirty="0" smtClean="0"/>
              <a:t>5</a:t>
            </a:r>
            <a:r>
              <a:rPr lang="ko-KR" altLang="en-US" dirty="0" smtClean="0"/>
              <a:t>분 동안 곰곰이 생각하면서 </a:t>
            </a:r>
            <a:r>
              <a:rPr lang="ko-KR" altLang="en-US" dirty="0" err="1" smtClean="0"/>
              <a:t>활동지를</a:t>
            </a:r>
            <a:r>
              <a:rPr lang="ko-KR" altLang="en-US" dirty="0" smtClean="0"/>
              <a:t> 작성해봅시다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9436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189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11128"/>
            <a:ext cx="2007460" cy="3492388"/>
          </a:xfrm>
          <a:prstGeom prst="roundRect">
            <a:avLst/>
          </a:prstGeom>
          <a:solidFill>
            <a:srgbClr val="2F2E2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7863" y="1412776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가치관토론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863411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총 </a:t>
            </a:r>
            <a:r>
              <a:rPr lang="en-US" altLang="ko-KR" sz="2000" dirty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4</a:t>
            </a:r>
            <a:r>
              <a:rPr lang="ko-KR" altLang="en-US" sz="2000" dirty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개의 </a:t>
            </a:r>
            <a:endParaRPr lang="en-US" altLang="ko-KR" sz="2000" dirty="0" smtClean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문제 상황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토론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454651" y="2600908"/>
            <a:ext cx="2007460" cy="3492388"/>
          </a:xfrm>
          <a:prstGeom prst="roundRect">
            <a:avLst/>
          </a:prstGeom>
          <a:solidFill>
            <a:srgbClr val="2F2E2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4853191"/>
            <a:ext cx="130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손을 들어서</a:t>
            </a:r>
            <a:endParaRPr lang="en-US" altLang="ko-KR" sz="2000" dirty="0" smtClean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입장을 선택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44008" y="2611128"/>
            <a:ext cx="2007460" cy="3492388"/>
          </a:xfrm>
          <a:prstGeom prst="roundRect">
            <a:avLst/>
          </a:prstGeom>
          <a:solidFill>
            <a:srgbClr val="2F2E2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29217" y="4863411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같은 입장끼리</a:t>
            </a:r>
            <a:endParaRPr lang="en-US" altLang="ko-KR" sz="2000" dirty="0" smtClean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소규모 토의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087" y="2772245"/>
            <a:ext cx="979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5</a:t>
            </a:r>
            <a:endParaRPr lang="ko-KR" altLang="en-US" sz="96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890738" y="2600908"/>
            <a:ext cx="2007460" cy="3492388"/>
          </a:xfrm>
          <a:prstGeom prst="roundRect">
            <a:avLst/>
          </a:prstGeom>
          <a:solidFill>
            <a:srgbClr val="2F2E2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5947" y="4853191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다른 입장과 </a:t>
            </a:r>
            <a:endParaRPr lang="en-US" altLang="ko-KR" sz="2000" dirty="0" smtClean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전체 토론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5799" y="2769660"/>
            <a:ext cx="169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10</a:t>
            </a:r>
            <a:endParaRPr lang="ko-KR" altLang="en-US" sz="96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3377" y="3907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min.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4633" y="387126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min.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17" y="2992248"/>
            <a:ext cx="1321435" cy="13214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61441"/>
            <a:ext cx="1331655" cy="133165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768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토론 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– 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상황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1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8" name="그림 7">
            <a:hlinkClick r:id="rId3" action="ppaction://program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4"/>
          <a:stretch/>
        </p:blipFill>
        <p:spPr>
          <a:xfrm>
            <a:off x="8299122" y="181429"/>
            <a:ext cx="754670" cy="622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7176" y="2823319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디자인과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졸업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276" y="4614227"/>
            <a:ext cx="323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안정적인 직업 중 하나인 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공무원으로 근무 중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6984" y="4614227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새로 창업하는 회사의 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총괄 디자이너 제의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 flipH="1">
            <a:off x="3837322" y="1623002"/>
            <a:ext cx="1365239" cy="1157926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 flipH="1">
            <a:off x="2249271" y="3429000"/>
            <a:ext cx="1327905" cy="10081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5406985" y="3429000"/>
            <a:ext cx="1446068" cy="10081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토론 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– 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상황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2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8" name="그림 7">
            <a:hlinkClick r:id="rId3" action="ppaction://program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4"/>
          <a:stretch/>
        </p:blipFill>
        <p:spPr>
          <a:xfrm>
            <a:off x="8299122" y="181429"/>
            <a:ext cx="754670" cy="622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4522" y="1175531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축하합니다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 B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님은 최종 합격하셨습니다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98" b="93462" l="9988" r="94855">
                        <a14:foregroundMark x1="43160" y1="10714" x2="57567" y2="12954"/>
                        <a14:backgroundMark x1="69673" y1="87046" x2="69855" y2="8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190">
            <a:off x="-1500375" y="1628352"/>
            <a:ext cx="7024301" cy="702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98" b="93462" l="9988" r="93584">
                        <a14:foregroundMark x1="43160" y1="10714" x2="57567" y2="12954"/>
                        <a14:backgroundMark x1="69673" y1="87046" x2="69855" y2="8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190">
            <a:off x="2931609" y="1621309"/>
            <a:ext cx="7024301" cy="702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5220072" y="2348880"/>
            <a:ext cx="504056" cy="576064"/>
          </a:xfrm>
          <a:prstGeom prst="rect">
            <a:avLst/>
          </a:prstGeom>
          <a:solidFill>
            <a:srgbClr val="ECC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27584" y="2348880"/>
            <a:ext cx="504056" cy="576064"/>
          </a:xfrm>
          <a:prstGeom prst="rect">
            <a:avLst/>
          </a:prstGeom>
          <a:solidFill>
            <a:srgbClr val="4F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78283" y="2406079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가</a:t>
            </a:r>
            <a:endParaRPr lang="ko-KR" altLang="en-US" sz="32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406079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</a:t>
            </a:r>
            <a:endParaRPr lang="ko-KR" altLang="en-US" sz="32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6259" y="3789040"/>
            <a:ext cx="3038251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076056" y="3769831"/>
            <a:ext cx="3038251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2926" y="4365104"/>
            <a:ext cx="2701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우리나라 기업 중 </a:t>
            </a:r>
            <a:endParaRPr lang="en-US" altLang="ko-KR" sz="28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연봉 </a:t>
            </a:r>
            <a:r>
              <a:rPr lang="en-US" altLang="ko-KR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1</a:t>
            </a:r>
            <a:r>
              <a:rPr lang="ko-KR" altLang="en-US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위</a:t>
            </a:r>
            <a:endParaRPr lang="ko-KR" altLang="en-US" sz="28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4365104"/>
            <a:ext cx="2618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직원들의 의견을 </a:t>
            </a:r>
            <a:endParaRPr lang="en-US" altLang="ko-KR" sz="28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존중합니다</a:t>
            </a:r>
            <a:r>
              <a:rPr lang="en-US" altLang="ko-KR" sz="28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8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92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생각을 이야기해 봅시다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2135" y="1114520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400" b="1">
                <a:ln>
                  <a:solidFill>
                    <a:srgbClr val="582826">
                      <a:alpha val="30000"/>
                    </a:srgbClr>
                  </a:solidFill>
                </a:ln>
                <a:solidFill>
                  <a:srgbClr val="582826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sz="36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</a:rPr>
              <a:t>사망토론</a:t>
            </a:r>
            <a:endParaRPr lang="ko-KR" altLang="en-US" sz="36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-346861" y="2132856"/>
            <a:ext cx="10044608" cy="1944216"/>
            <a:chOff x="-346861" y="2132856"/>
            <a:chExt cx="10044608" cy="1944216"/>
          </a:xfrm>
        </p:grpSpPr>
        <p:sp>
          <p:nvSpPr>
            <p:cNvPr id="10" name="직사각형 9"/>
            <p:cNvSpPr/>
            <p:nvPr/>
          </p:nvSpPr>
          <p:spPr>
            <a:xfrm>
              <a:off x="-346861" y="2132856"/>
              <a:ext cx="10044608" cy="1944216"/>
            </a:xfrm>
            <a:prstGeom prst="rect">
              <a:avLst/>
            </a:prstGeom>
            <a:solidFill>
              <a:srgbClr val="2F2E2C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2152" y="2412466"/>
              <a:ext cx="77796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600" b="1">
                  <a:ln>
                    <a:solidFill>
                      <a:srgbClr val="2F2E2C">
                        <a:alpha val="30000"/>
                      </a:srgbClr>
                    </a:solidFill>
                  </a:ln>
                  <a:solidFill>
                    <a:srgbClr val="2F2E2C"/>
                  </a:solidFill>
                  <a:latin typeface="KT&amp;G 상상본문 M" panose="020B0600000101010101" pitchFamily="50" charset="-127"/>
                  <a:ea typeface="KT&amp;G 상상본문 M" panose="020B0600000101010101" pitchFamily="50" charset="-127"/>
                </a:defRPr>
              </a:lvl1pPr>
            </a:lstStyle>
            <a:p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나는 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MIT </a:t>
              </a:r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공대를 졸업하고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, </a:t>
              </a:r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연봉 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3</a:t>
              </a:r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천 만원인 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NASA</a:t>
              </a:r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에 </a:t>
              </a:r>
              <a:endParaRPr lang="en-US" altLang="ko-KR" sz="2800" b="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취직했는데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, </a:t>
              </a:r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아버지가 한국으로 들어와서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</a:p>
            <a:p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연 매출 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10</a:t>
              </a:r>
              <a:r>
                <a:rPr lang="ko-KR" altLang="en-US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억인 붕어빵 가게를 물려 받으라고 한다면</a:t>
              </a:r>
              <a:r>
                <a:rPr lang="en-US" altLang="ko-KR" sz="2800" b="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ko-KR" altLang="en-US" sz="2800" b="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11960" y="5107831"/>
            <a:ext cx="708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en-US" altLang="ko-KR" sz="4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ko-KR" altLang="en-US" sz="4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156906" y="4677236"/>
            <a:ext cx="3949018" cy="2127798"/>
            <a:chOff x="5156906" y="4677236"/>
            <a:chExt cx="3949018" cy="21277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9" b="97472" l="9923" r="94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8" r="4976"/>
            <a:stretch/>
          </p:blipFill>
          <p:spPr bwMode="auto">
            <a:xfrm>
              <a:off x="6855973" y="4994121"/>
              <a:ext cx="2249951" cy="181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56906" y="4677236"/>
              <a:ext cx="28730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600" b="1">
                  <a:ln>
                    <a:solidFill>
                      <a:srgbClr val="2F2E2C">
                        <a:alpha val="30000"/>
                      </a:srgbClr>
                    </a:solidFill>
                  </a:ln>
                  <a:solidFill>
                    <a:srgbClr val="2F2E2C"/>
                  </a:solidFill>
                  <a:latin typeface="KT&amp;G 상상본문 M" panose="020B0600000101010101" pitchFamily="50" charset="-127"/>
                  <a:ea typeface="KT&amp;G 상상본문 M" panose="020B0600000101010101" pitchFamily="50" charset="-127"/>
                </a:defRPr>
              </a:lvl1pPr>
            </a:lstStyle>
            <a:p>
              <a:pPr algn="ctr"/>
              <a:r>
                <a:rPr lang="ko-KR" altLang="en-US" dirty="0"/>
                <a:t>붕어빵 가게를 </a:t>
              </a:r>
              <a:endParaRPr lang="en-US" altLang="ko-KR" dirty="0"/>
            </a:p>
            <a:p>
              <a:pPr algn="ctr"/>
              <a:r>
                <a:rPr lang="ko-KR" altLang="en-US" dirty="0"/>
                <a:t>물려 받는다 </a:t>
              </a: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228278" y="4385751"/>
            <a:ext cx="3892279" cy="1214815"/>
            <a:chOff x="228278" y="4385751"/>
            <a:chExt cx="3892279" cy="1214815"/>
          </a:xfrm>
        </p:grpSpPr>
        <p:sp>
          <p:nvSpPr>
            <p:cNvPr id="13" name="TextBox 12"/>
            <p:cNvSpPr txBox="1"/>
            <p:nvPr/>
          </p:nvSpPr>
          <p:spPr>
            <a:xfrm>
              <a:off x="1503559" y="4954235"/>
              <a:ext cx="2616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600" b="1">
                  <a:ln>
                    <a:solidFill>
                      <a:srgbClr val="2F2E2C">
                        <a:alpha val="30000"/>
                      </a:srgbClr>
                    </a:solidFill>
                  </a:ln>
                  <a:solidFill>
                    <a:srgbClr val="2F2E2C"/>
                  </a:solidFill>
                  <a:latin typeface="KT&amp;G 상상본문 M" panose="020B0600000101010101" pitchFamily="50" charset="-127"/>
                  <a:ea typeface="KT&amp;G 상상본문 M" panose="020B0600000101010101" pitchFamily="50" charset="-127"/>
                </a:defRPr>
              </a:lvl1pPr>
            </a:lstStyle>
            <a:p>
              <a:r>
                <a:rPr lang="en-US" altLang="ko-KR" dirty="0"/>
                <a:t>NASA</a:t>
              </a:r>
              <a:r>
                <a:rPr lang="ko-KR" altLang="en-US" dirty="0"/>
                <a:t>에 간다</a:t>
              </a:r>
            </a:p>
          </p:txBody>
        </p:sp>
        <p:pic>
          <p:nvPicPr>
            <p:cNvPr id="1026" name="Picture 2" descr="http://www.nasa.gov/sites/default/files/images/nasaLogo-570x45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78" y="4385751"/>
              <a:ext cx="1440160" cy="113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537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30219"/>
            <a:ext cx="3641104" cy="273082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794" y1="48608" x2="19976" y2="74092"/>
                        <a14:foregroundMark x1="26029" y1="73245" x2="66223" y2="42010"/>
                        <a14:foregroundMark x1="50847" y1="27663" x2="57748" y2="25121"/>
                        <a14:foregroundMark x1="25182" y1="49637" x2="38499" y2="72215"/>
                        <a14:foregroundMark x1="76150" y1="70036" x2="19431" y2="72094"/>
                        <a14:foregroundMark x1="31295" y1="46731" x2="36138" y2="62107"/>
                        <a14:foregroundMark x1="36683" y1="48971" x2="35654" y2="59927"/>
                        <a14:foregroundMark x1="24879" y1="67191" x2="24879" y2="50969"/>
                        <a14:foregroundMark x1="59262" y1="25484" x2="61138" y2="38620"/>
                        <a14:foregroundMark x1="78208" y1="44068" x2="42070" y2="45581"/>
                        <a14:foregroundMark x1="43947" y1="45036" x2="51877" y2="33777"/>
                        <a14:foregroundMark x1="51513" y1="27179" x2="51513" y2="27179"/>
                        <a14:foregroundMark x1="77845" y1="44370" x2="74153" y2="69734"/>
                        <a14:foregroundMark x1="70944" y1="71913" x2="57082" y2="7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18500" r="16751" b="21519"/>
          <a:stretch/>
        </p:blipFill>
        <p:spPr>
          <a:xfrm>
            <a:off x="5896082" y="1597825"/>
            <a:ext cx="889628" cy="8106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794" y1="48608" x2="19976" y2="74092"/>
                        <a14:foregroundMark x1="26029" y1="73245" x2="66223" y2="42010"/>
                        <a14:foregroundMark x1="50847" y1="27663" x2="57748" y2="25121"/>
                        <a14:foregroundMark x1="25182" y1="49637" x2="38499" y2="72215"/>
                        <a14:foregroundMark x1="76150" y1="70036" x2="19431" y2="72094"/>
                        <a14:foregroundMark x1="31295" y1="46731" x2="36138" y2="62107"/>
                        <a14:foregroundMark x1="36683" y1="48971" x2="35654" y2="59927"/>
                        <a14:foregroundMark x1="24879" y1="67191" x2="24879" y2="50969"/>
                        <a14:foregroundMark x1="59262" y1="25484" x2="61138" y2="38620"/>
                        <a14:foregroundMark x1="78208" y1="44068" x2="42070" y2="45581"/>
                        <a14:foregroundMark x1="43947" y1="45036" x2="51877" y2="33777"/>
                        <a14:foregroundMark x1="51513" y1="27179" x2="51513" y2="27179"/>
                        <a14:foregroundMark x1="77845" y1="44370" x2="74153" y2="69734"/>
                        <a14:foregroundMark x1="70944" y1="71913" x2="57082" y2="7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18500" r="16751" b="21519"/>
          <a:stretch/>
        </p:blipFill>
        <p:spPr>
          <a:xfrm>
            <a:off x="6446870" y="2003159"/>
            <a:ext cx="889628" cy="81066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794" y1="48608" x2="19976" y2="74092"/>
                        <a14:foregroundMark x1="26029" y1="73245" x2="66223" y2="42010"/>
                        <a14:foregroundMark x1="50847" y1="27663" x2="57748" y2="25121"/>
                        <a14:foregroundMark x1="25182" y1="49637" x2="38499" y2="72215"/>
                        <a14:foregroundMark x1="76150" y1="70036" x2="19431" y2="72094"/>
                        <a14:foregroundMark x1="31295" y1="46731" x2="36138" y2="62107"/>
                        <a14:foregroundMark x1="36683" y1="48971" x2="35654" y2="59927"/>
                        <a14:foregroundMark x1="24879" y1="67191" x2="24879" y2="50969"/>
                        <a14:foregroundMark x1="59262" y1="25484" x2="61138" y2="38620"/>
                        <a14:foregroundMark x1="78208" y1="44068" x2="42070" y2="45581"/>
                        <a14:foregroundMark x1="43947" y1="45036" x2="51877" y2="33777"/>
                        <a14:foregroundMark x1="51513" y1="27179" x2="51513" y2="27179"/>
                        <a14:foregroundMark x1="77845" y1="44370" x2="74153" y2="69734"/>
                        <a14:foregroundMark x1="70944" y1="71913" x2="57082" y2="7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18500" r="16751" b="21519"/>
          <a:stretch/>
        </p:blipFill>
        <p:spPr>
          <a:xfrm>
            <a:off x="5614486" y="2260933"/>
            <a:ext cx="889628" cy="81066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-180528" y="3573016"/>
            <a:ext cx="9496810" cy="3365624"/>
          </a:xfrm>
          <a:prstGeom prst="rect">
            <a:avLst/>
          </a:prstGeom>
          <a:solidFill>
            <a:srgbClr val="2F2E2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토론 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– 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상황</a:t>
            </a:r>
            <a:r>
              <a:rPr lang="en-US" altLang="ko-KR" sz="2000" dirty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3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 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8" name="그림 7">
            <a:hlinkClick r:id="rId6" action="ppaction://program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4"/>
          <a:stretch/>
        </p:blipFill>
        <p:spPr>
          <a:xfrm>
            <a:off x="8299122" y="181429"/>
            <a:ext cx="754670" cy="62242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91586" y="3903439"/>
            <a:ext cx="344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저희 기획사와 계약하시죠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!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56259" y="4653136"/>
            <a:ext cx="2544286" cy="1889206"/>
            <a:chOff x="656259" y="4653136"/>
            <a:chExt cx="2544286" cy="1889206"/>
          </a:xfrm>
        </p:grpSpPr>
        <p:sp>
          <p:nvSpPr>
            <p:cNvPr id="12" name="TextBox 11"/>
            <p:cNvSpPr txBox="1"/>
            <p:nvPr/>
          </p:nvSpPr>
          <p:spPr>
            <a:xfrm>
              <a:off x="656259" y="4653136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KT&amp;G 상상본문 M" panose="020B0600000101010101" pitchFamily="50" charset="-127"/>
                  <a:ea typeface="KT&amp;G 상상본문 M" panose="020B0600000101010101" pitchFamily="50" charset="-127"/>
                </a:rPr>
                <a:t>대중적인 인기 보장</a:t>
              </a:r>
              <a:endPara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02" y="5229199"/>
              <a:ext cx="2409537" cy="1313143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5754836" y="4653135"/>
            <a:ext cx="2544286" cy="1944217"/>
            <a:chOff x="5754836" y="4653135"/>
            <a:chExt cx="2544286" cy="1944217"/>
          </a:xfrm>
        </p:grpSpPr>
        <p:sp>
          <p:nvSpPr>
            <p:cNvPr id="13" name="TextBox 12"/>
            <p:cNvSpPr txBox="1"/>
            <p:nvPr/>
          </p:nvSpPr>
          <p:spPr>
            <a:xfrm>
              <a:off x="5754836" y="4653135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KT&amp;G 상상본문 M" panose="020B0600000101010101" pitchFamily="50" charset="-127"/>
                  <a:ea typeface="KT&amp;G 상상본문 M" panose="020B0600000101010101" pitchFamily="50" charset="-127"/>
                </a:rPr>
                <a:t>독창적인 음악 지원</a:t>
              </a:r>
              <a:endPara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229" y="5188229"/>
              <a:ext cx="1409123" cy="140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직선 연결선 20"/>
          <p:cNvCxnSpPr/>
          <p:nvPr/>
        </p:nvCxnSpPr>
        <p:spPr>
          <a:xfrm>
            <a:off x="4572000" y="4437112"/>
            <a:ext cx="0" cy="216024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98783" y="1196752"/>
            <a:ext cx="8765706" cy="5701992"/>
          </a:xfrm>
          <a:prstGeom prst="rect">
            <a:avLst/>
          </a:prstGeom>
          <a:solidFill>
            <a:srgbClr val="DC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토론 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- 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상황</a:t>
            </a:r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4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8" name="그림 7">
            <a:hlinkClick r:id="rId3" action="ppaction://program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4"/>
          <a:stretch/>
        </p:blipFill>
        <p:spPr>
          <a:xfrm>
            <a:off x="8299122" y="181429"/>
            <a:ext cx="754670" cy="622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4802" y="1412875"/>
            <a:ext cx="33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[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공지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]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해외파견 공고 안내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82" y="2035532"/>
            <a:ext cx="888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201X  </a:t>
            </a:r>
            <a:r>
              <a:rPr lang="ko-KR" altLang="en-US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남미 해외파견 신청 기간입니다</a:t>
            </a:r>
            <a:r>
              <a:rPr lang="en-US" altLang="ko-KR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 </a:t>
            </a:r>
            <a:r>
              <a:rPr lang="ko-KR" altLang="en-US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하단의 설명을 참고하여 신청하시길 바랍니다</a:t>
            </a:r>
            <a:r>
              <a:rPr lang="en-US" altLang="ko-KR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r>
              <a:rPr lang="ko-KR" altLang="en-US" sz="20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endParaRPr lang="en-US" altLang="ko-KR" sz="20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141" y="3140968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남미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A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프로그램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9983" y="3140968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남미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B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프로그램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E9C03131-EA9D-4163-9E2A-A3CC4959E4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5405" y="3937596"/>
            <a:ext cx="3724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활동 내용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: </a:t>
            </a: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의료 선진국가인 쿠바에 가서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새로운 공부를 하게 됩니다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</a:p>
          <a:p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활동기간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: 201X X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월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~</a:t>
            </a:r>
          </a:p>
          <a:p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          ⋮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3072" y="3752930"/>
            <a:ext cx="40014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활동 내용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: </a:t>
            </a: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의료적인 도움이 필요한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남미의 여러 국가를 돌아다니며</a:t>
            </a:r>
            <a:endParaRPr lang="en-US" altLang="ko-KR" sz="2400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봉사활동을 진행합니다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</a:p>
          <a:p>
            <a:endParaRPr lang="en-US" altLang="ko-KR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활동기간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: 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201X X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월 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~</a:t>
            </a:r>
          </a:p>
          <a:p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    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      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⋮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endParaRPr lang="en-US" altLang="ko-KR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572000" y="2924944"/>
            <a:ext cx="0" cy="374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가치관 토론 정리하기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2740" y="1556791"/>
            <a:ext cx="2911620" cy="996685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상황</a:t>
            </a:r>
            <a:r>
              <a:rPr lang="en-US" altLang="ko-KR" sz="2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1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69788" y="1556792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공무원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69788" y="2115487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디자이너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12400" y="1557674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안정</a:t>
            </a:r>
            <a:r>
              <a:rPr lang="ko-KR" altLang="en-US" sz="2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성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012400" y="2115487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능력 발휘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39552" y="2720346"/>
            <a:ext cx="2911620" cy="996685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상황</a:t>
            </a:r>
            <a:r>
              <a:rPr lang="en-US" altLang="ko-KR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2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76600" y="2720347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가 회사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76600" y="3279042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 회사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019212" y="2721229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자율성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019212" y="3279042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보수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9552" y="3872474"/>
            <a:ext cx="2911620" cy="996685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상황</a:t>
            </a:r>
            <a:r>
              <a:rPr lang="en-US" altLang="ko-KR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3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676600" y="3872475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YZ </a:t>
            </a:r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기획사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676600" y="4431170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AN</a:t>
            </a:r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테나 기획사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019212" y="3873357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사회적 인정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19212" y="4431170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창의성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39552" y="5024602"/>
            <a:ext cx="2911620" cy="996685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상황</a:t>
            </a:r>
            <a:r>
              <a:rPr lang="en-US" altLang="ko-KR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4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676600" y="5024603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남미 </a:t>
            </a:r>
            <a:r>
              <a:rPr lang="en-US" altLang="ko-KR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A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676600" y="5583298"/>
            <a:ext cx="2160000" cy="437990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남미 </a:t>
            </a:r>
            <a:r>
              <a:rPr lang="en-US" altLang="ko-KR" sz="2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B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019212" y="5025485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자기계발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019212" y="5583298"/>
            <a:ext cx="2160000" cy="437990"/>
          </a:xfrm>
          <a:prstGeom prst="rect">
            <a:avLst/>
          </a:prstGeom>
          <a:noFill/>
          <a:ln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tx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사회봉사</a:t>
            </a:r>
            <a:endParaRPr lang="ko-KR" altLang="en-US" sz="2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tx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2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수업 정리하기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937" y="2930505"/>
            <a:ext cx="3658371" cy="612645"/>
          </a:xfrm>
          <a:prstGeom prst="rect">
            <a:avLst/>
          </a:prstGeom>
          <a:solidFill>
            <a:srgbClr val="ECE8E0"/>
          </a:solidFill>
          <a:ln w="28575">
            <a:solidFill>
              <a:srgbClr val="2F2E2C"/>
            </a:solidFill>
          </a:ln>
        </p:spPr>
        <p:txBody>
          <a:bodyPr wrap="square" lIns="180000" tIns="90000" rIns="180000" bIns="90000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pPr algn="ctr"/>
            <a:r>
              <a:rPr lang="ko-KR" altLang="en-US" sz="2800" b="0" dirty="0" smtClean="0"/>
              <a:t>가치관</a:t>
            </a:r>
            <a:r>
              <a:rPr lang="en-US" altLang="ko-KR" sz="2800" b="0" dirty="0" smtClean="0"/>
              <a:t>, </a:t>
            </a:r>
            <a:r>
              <a:rPr lang="ko-KR" altLang="en-US" sz="2800" b="0" dirty="0" smtClean="0"/>
              <a:t>직업 가치관</a:t>
            </a:r>
            <a:endParaRPr lang="ko-KR" altLang="en-US" sz="28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2771937" y="3771661"/>
            <a:ext cx="3658371" cy="612645"/>
          </a:xfrm>
          <a:prstGeom prst="rect">
            <a:avLst/>
          </a:prstGeom>
          <a:solidFill>
            <a:srgbClr val="ECE8E0"/>
          </a:solidFill>
          <a:ln w="28575">
            <a:solidFill>
              <a:srgbClr val="2F2E2C"/>
            </a:solidFill>
          </a:ln>
        </p:spPr>
        <p:txBody>
          <a:bodyPr wrap="square" lIns="180000" tIns="90000" rIns="180000" bIns="90000" rtlCol="0">
            <a:spAutoFit/>
          </a:bodyPr>
          <a:lstStyle>
            <a:defPPr>
              <a:defRPr lang="ko-KR"/>
            </a:defPPr>
            <a:lvl1pPr algn="ctr">
              <a:defRPr sz="3600" b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en-US" altLang="ko-KR" sz="2800" dirty="0"/>
              <a:t>8</a:t>
            </a:r>
            <a:r>
              <a:rPr lang="ko-KR" altLang="en-US" sz="2800" dirty="0"/>
              <a:t>가지 직업 가치관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0" y="4609530"/>
            <a:ext cx="3658508" cy="612645"/>
          </a:xfrm>
          <a:prstGeom prst="rect">
            <a:avLst/>
          </a:prstGeom>
          <a:solidFill>
            <a:srgbClr val="ECE8E0"/>
          </a:solidFill>
          <a:ln w="28575">
            <a:solidFill>
              <a:srgbClr val="2F2E2C"/>
            </a:solidFill>
          </a:ln>
        </p:spPr>
        <p:txBody>
          <a:bodyPr wrap="square" lIns="180000" tIns="90000" rIns="180000" bIns="90000" rtlCol="0">
            <a:spAutoFit/>
          </a:bodyPr>
          <a:lstStyle>
            <a:defPPr>
              <a:defRPr lang="ko-KR"/>
            </a:defPPr>
            <a:lvl1pPr algn="ctr">
              <a:defRPr sz="3600" b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sz="2800" dirty="0"/>
              <a:t>영화 </a:t>
            </a:r>
            <a:r>
              <a:rPr lang="en-US" altLang="ko-KR" sz="2800" dirty="0"/>
              <a:t>&lt;</a:t>
            </a:r>
            <a:r>
              <a:rPr lang="ko-KR" altLang="en-US" sz="2800" dirty="0"/>
              <a:t>세 얼간이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5450085"/>
            <a:ext cx="3658508" cy="612645"/>
          </a:xfrm>
          <a:prstGeom prst="rect">
            <a:avLst/>
          </a:prstGeom>
          <a:solidFill>
            <a:srgbClr val="ECE8E0"/>
          </a:solidFill>
          <a:ln w="28575">
            <a:solidFill>
              <a:srgbClr val="2F2E2C"/>
            </a:solidFill>
          </a:ln>
        </p:spPr>
        <p:txBody>
          <a:bodyPr wrap="square" lIns="180000" tIns="90000" rIns="180000" bIns="90000" rtlCol="0">
            <a:spAutoFit/>
          </a:bodyPr>
          <a:lstStyle>
            <a:defPPr>
              <a:defRPr lang="ko-KR"/>
            </a:defPPr>
            <a:lvl1pPr algn="ctr">
              <a:defRPr sz="3600" b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sz="2800" dirty="0"/>
              <a:t>가치관 토론</a:t>
            </a: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771800" y="1785773"/>
            <a:ext cx="3658508" cy="905457"/>
          </a:xfrm>
          <a:prstGeom prst="rect">
            <a:avLst/>
          </a:prstGeom>
          <a:solidFill>
            <a:srgbClr val="ECE8E0"/>
          </a:solidFill>
          <a:ln w="28575"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9" b="97472" l="9923" r="94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58" r="4976"/>
          <a:stretch/>
        </p:blipFill>
        <p:spPr bwMode="auto">
          <a:xfrm>
            <a:off x="4892049" y="1827533"/>
            <a:ext cx="984012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565" y="1899453"/>
            <a:ext cx="609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en-US" altLang="ko-KR" dirty="0"/>
              <a:t>vs</a:t>
            </a:r>
            <a:endParaRPr lang="ko-KR" altLang="en-US" dirty="0"/>
          </a:p>
        </p:txBody>
      </p:sp>
      <p:pic>
        <p:nvPicPr>
          <p:cNvPr id="21" name="Picture 2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59" y="1886048"/>
            <a:ext cx="918706" cy="7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442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9" grpId="0" animBg="1"/>
      <p:bldP spid="19" grpId="1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다음 시간에는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556792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나의 이해와 진로</a:t>
            </a:r>
            <a:endParaRPr lang="en-US" altLang="ko-KR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9870" y="5506635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>
                <a:ln>
                  <a:solidFill>
                    <a:schemeClr val="bg1">
                      <a:lumMod val="65000"/>
                      <a:alpha val="3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진로 계획 및 준비</a:t>
            </a:r>
            <a:endParaRPr lang="en-US" altLang="ko-KR" dirty="0">
              <a:ln>
                <a:solidFill>
                  <a:schemeClr val="bg1">
                    <a:lumMod val="65000"/>
                    <a:alpha val="3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9062" y="4207886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>
                <a:ln>
                  <a:solidFill>
                    <a:schemeClr val="bg1">
                      <a:lumMod val="65000"/>
                      <a:alpha val="3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진로 의사결정</a:t>
            </a:r>
            <a:endParaRPr lang="en-US" altLang="ko-KR" dirty="0">
              <a:ln>
                <a:solidFill>
                  <a:schemeClr val="bg1">
                    <a:lumMod val="65000"/>
                    <a:alpha val="3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572000" y="4869160"/>
            <a:ext cx="0" cy="32403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313145" y="1484784"/>
            <a:ext cx="2482991" cy="554869"/>
          </a:xfrm>
          <a:prstGeom prst="rect">
            <a:avLst/>
          </a:prstGeom>
          <a:noFill/>
          <a:ln w="38100"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/>
          <p:cNvSpPr/>
          <p:nvPr/>
        </p:nvSpPr>
        <p:spPr>
          <a:xfrm>
            <a:off x="3313145" y="4149080"/>
            <a:ext cx="2510423" cy="55486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8" name="직사각형 17"/>
          <p:cNvSpPr/>
          <p:nvPr/>
        </p:nvSpPr>
        <p:spPr>
          <a:xfrm>
            <a:off x="3313145" y="5460032"/>
            <a:ext cx="2510423" cy="55486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095956" y="153559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과제 제출</a:t>
            </a:r>
            <a:endParaRPr lang="en-US" altLang="ko-KR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595511" y="1463588"/>
            <a:ext cx="2296969" cy="554869"/>
          </a:xfrm>
          <a:prstGeom prst="rect">
            <a:avLst/>
          </a:prstGeom>
          <a:noFill/>
          <a:ln w="38100">
            <a:solidFill>
              <a:srgbClr val="2F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5823568" y="1787624"/>
            <a:ext cx="764656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2292" y="2899539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>
                <a:ln>
                  <a:solidFill>
                    <a:schemeClr val="bg1">
                      <a:lumMod val="65000"/>
                      <a:alpha val="3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진로의 탐색</a:t>
            </a:r>
            <a:endParaRPr lang="en-US" altLang="ko-KR" dirty="0">
              <a:ln>
                <a:solidFill>
                  <a:schemeClr val="bg1">
                    <a:lumMod val="65000"/>
                    <a:alpha val="3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313145" y="2852936"/>
            <a:ext cx="2510423" cy="55486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4572000" y="2276872"/>
            <a:ext cx="0" cy="32403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4554640" y="3609020"/>
            <a:ext cx="0" cy="32403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64288" y="2017333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(</a:t>
            </a:r>
            <a:r>
              <a:rPr lang="ko-KR" altLang="en-US" sz="1600" dirty="0" err="1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활동지</a:t>
            </a:r>
            <a:r>
              <a:rPr lang="ko-KR" altLang="en-US" sz="16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참고</a:t>
            </a:r>
            <a:r>
              <a:rPr lang="en-US" altLang="ko-KR" sz="16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)</a:t>
            </a:r>
            <a:endParaRPr lang="en-US" altLang="ko-KR" sz="16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422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더 알아보고 싶다면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1026" name="Picture 2" descr="http://image.elite2000.co.kr/Small/9791195112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0" y="1949707"/>
            <a:ext cx="2411376" cy="32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75813" y="5311339"/>
            <a:ext cx="284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고등학교 진로와 직업</a:t>
            </a:r>
            <a:r>
              <a:rPr lang="en-US" altLang="ko-KR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(2014),</a:t>
            </a:r>
          </a:p>
          <a:p>
            <a:pPr algn="ctr"/>
            <a:r>
              <a:rPr lang="ko-KR" altLang="en-US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중앙교</a:t>
            </a:r>
            <a:r>
              <a:rPr lang="ko-KR" altLang="en-US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육</a:t>
            </a:r>
            <a:endParaRPr lang="en-US" altLang="ko-KR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88" y="1949708"/>
            <a:ext cx="4424499" cy="32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927180" y="5311338"/>
            <a:ext cx="43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한국직업능력개발원 </a:t>
            </a:r>
            <a:r>
              <a:rPr lang="ko-KR" altLang="en-US" dirty="0" err="1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커리어넷</a:t>
            </a:r>
            <a:r>
              <a:rPr lang="ko-KR" altLang="en-US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ko-KR" altLang="en-US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사이트</a:t>
            </a:r>
            <a:endParaRPr lang="en-US" altLang="ko-KR" dirty="0" smtClean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en-US" altLang="ko-KR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www.career.go,kr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5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학습 목표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8178" y="2229369"/>
            <a:ext cx="6882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sz="2800" b="0" dirty="0" smtClean="0"/>
              <a:t>본인이 중요하게 여기는 </a:t>
            </a:r>
            <a:r>
              <a:rPr lang="en-US" altLang="ko-KR" sz="2800" b="0" dirty="0" smtClean="0">
                <a:ln>
                  <a:solidFill>
                    <a:schemeClr val="accent2">
                      <a:alpha val="30000"/>
                    </a:schemeClr>
                  </a:solidFill>
                </a:ln>
                <a:solidFill>
                  <a:schemeClr val="accent2"/>
                </a:solidFill>
              </a:rPr>
              <a:t>			         </a:t>
            </a:r>
            <a:r>
              <a:rPr lang="ko-KR" altLang="en-US" sz="2800" b="0" dirty="0" smtClean="0"/>
              <a:t>를 </a:t>
            </a:r>
            <a:endParaRPr lang="en-US" altLang="ko-KR" sz="2800" b="0" dirty="0" smtClean="0"/>
          </a:p>
          <a:p>
            <a:r>
              <a:rPr lang="ko-KR" altLang="en-US" sz="2800" b="0" dirty="0" smtClean="0"/>
              <a:t>정리할 수 있다</a:t>
            </a:r>
            <a:r>
              <a:rPr lang="en-US" altLang="ko-KR" sz="2800" b="0" dirty="0" smtClean="0"/>
              <a:t>. </a:t>
            </a:r>
            <a:endParaRPr lang="ko-KR" altLang="en-US" sz="28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665164" y="3933056"/>
            <a:ext cx="3913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sz="2800" b="0" dirty="0" smtClean="0"/>
              <a:t>진로 선택과정에서 본인의</a:t>
            </a:r>
            <a:endParaRPr lang="en-US" altLang="ko-KR" sz="2800" b="0" dirty="0">
              <a:ln>
                <a:solidFill>
                  <a:schemeClr val="accent2">
                    <a:alpha val="30000"/>
                  </a:schemeClr>
                </a:solidFill>
              </a:ln>
              <a:solidFill>
                <a:schemeClr val="accent2"/>
              </a:solidFill>
            </a:endParaRPr>
          </a:p>
          <a:p>
            <a:r>
              <a:rPr lang="en-US" altLang="ko-KR" sz="2800" b="0" dirty="0" smtClean="0"/>
              <a:t>	</a:t>
            </a:r>
            <a:r>
              <a:rPr lang="ko-KR" altLang="en-US" sz="2800" b="0" dirty="0" smtClean="0"/>
              <a:t>할 </a:t>
            </a:r>
            <a:r>
              <a:rPr lang="ko-KR" altLang="en-US" sz="2800" b="0" dirty="0"/>
              <a:t>수 있다</a:t>
            </a:r>
            <a:r>
              <a:rPr lang="en-US" altLang="ko-KR" sz="2800" b="0" dirty="0"/>
              <a:t>.</a:t>
            </a:r>
            <a:endParaRPr lang="ko-KR" altLang="en-US" sz="2800" b="0" dirty="0"/>
          </a:p>
        </p:txBody>
      </p:sp>
      <p:sp>
        <p:nvSpPr>
          <p:cNvPr id="7" name="타원 6"/>
          <p:cNvSpPr/>
          <p:nvPr/>
        </p:nvSpPr>
        <p:spPr>
          <a:xfrm>
            <a:off x="591588" y="2229369"/>
            <a:ext cx="792000" cy="792088"/>
          </a:xfrm>
          <a:prstGeom prst="ellipse">
            <a:avLst/>
          </a:prstGeom>
          <a:solidFill>
            <a:srgbClr val="2F2E2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1</a:t>
            </a:r>
            <a:endParaRPr lang="ko-KR" altLang="en-US" sz="36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91588" y="4077072"/>
            <a:ext cx="792000" cy="792000"/>
          </a:xfrm>
          <a:prstGeom prst="ellipse">
            <a:avLst/>
          </a:prstGeom>
          <a:solidFill>
            <a:srgbClr val="2F2E2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2</a:t>
            </a:r>
            <a:endParaRPr lang="ko-KR" altLang="en-US" sz="36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35746" y="2257708"/>
            <a:ext cx="28055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8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가치관의 우선순위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548192" y="3933056"/>
            <a:ext cx="291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가치관을 반영하여 </a:t>
            </a:r>
            <a:endParaRPr lang="en-US" altLang="ko-KR" sz="2800" b="1" dirty="0"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23497" y="4365105"/>
            <a:ext cx="819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선택</a:t>
            </a:r>
          </a:p>
        </p:txBody>
      </p:sp>
    </p:spTree>
    <p:extLst>
      <p:ext uri="{BB962C8B-B14F-4D97-AF65-F5344CB8AC3E}">
        <p14:creationId xmlns:p14="http://schemas.microsoft.com/office/powerpoint/2010/main" val="3621549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지난 시간에는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860032" y="2564905"/>
            <a:ext cx="504056" cy="3312367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성격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627784" y="2564905"/>
            <a:ext cx="504056" cy="3312367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흥미</a:t>
            </a:r>
            <a:endParaRPr lang="ko-KR" altLang="en-US" sz="28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07904" y="2564905"/>
            <a:ext cx="538452" cy="3312367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적성</a:t>
            </a:r>
            <a:endParaRPr lang="ko-KR" altLang="en-US" sz="28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40152" y="2564905"/>
            <a:ext cx="504056" cy="3312368"/>
          </a:xfrm>
          <a:prstGeom prst="rect">
            <a:avLst/>
          </a:prstGeom>
          <a:solidFill>
            <a:srgbClr val="676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가치관</a:t>
            </a:r>
            <a:endParaRPr lang="ko-KR" altLang="en-US" sz="28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30307" y="5733256"/>
            <a:ext cx="4889965" cy="648072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나에 대한 이해</a:t>
            </a:r>
          </a:p>
        </p:txBody>
      </p:sp>
      <p:sp>
        <p:nvSpPr>
          <p:cNvPr id="3" name="이등변 삼각형 2"/>
          <p:cNvSpPr/>
          <p:nvPr/>
        </p:nvSpPr>
        <p:spPr>
          <a:xfrm>
            <a:off x="2130307" y="1700163"/>
            <a:ext cx="4889965" cy="1008112"/>
          </a:xfrm>
          <a:prstGeom prst="triangle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진로</a:t>
            </a:r>
          </a:p>
        </p:txBody>
      </p:sp>
    </p:spTree>
    <p:extLst>
      <p:ext uri="{BB962C8B-B14F-4D97-AF65-F5344CB8AC3E}">
        <p14:creationId xmlns:p14="http://schemas.microsoft.com/office/powerpoint/2010/main" val="1813096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916832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 smtClean="0"/>
              <a:t>가치관이란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17406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sz="2400" b="0" dirty="0" smtClean="0"/>
              <a:t>인간이 </a:t>
            </a:r>
            <a:r>
              <a:rPr lang="ko-KR" altLang="en-US" sz="2400" b="0" dirty="0"/>
              <a:t>삶이나 어떤 대상에 대해서 </a:t>
            </a:r>
            <a:r>
              <a:rPr lang="ko-KR" altLang="en-US" sz="2400" b="0" dirty="0" smtClean="0"/>
              <a:t>무엇이</a:t>
            </a:r>
            <a:endParaRPr lang="ko-KR" altLang="en-US" sz="2400" b="0" dirty="0">
              <a:ln>
                <a:solidFill>
                  <a:schemeClr val="accent2">
                    <a:alpha val="3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알아보기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39098" y="1916830"/>
            <a:ext cx="3241593" cy="646331"/>
          </a:xfrm>
          <a:prstGeom prst="rect">
            <a:avLst/>
          </a:prstGeom>
          <a:solidFill>
            <a:srgbClr val="ECE8E0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 smtClean="0"/>
              <a:t>직업가치관이란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140968"/>
            <a:ext cx="2376239" cy="461665"/>
          </a:xfrm>
          <a:prstGeom prst="rect">
            <a:avLst/>
          </a:prstGeom>
          <a:solidFill>
            <a:srgbClr val="ECE8E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pPr algn="ctr"/>
            <a:r>
              <a:rPr lang="ko-KR" altLang="en-US" sz="2400" b="0" dirty="0" smtClean="0"/>
              <a:t>직업에 </a:t>
            </a:r>
            <a:endParaRPr lang="ko-KR" altLang="en-US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2840660" y="5390501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en-US" altLang="ko-KR" dirty="0" smtClean="0"/>
              <a:t>8</a:t>
            </a:r>
            <a:r>
              <a:rPr lang="ko-KR" altLang="en-US" dirty="0" smtClean="0"/>
              <a:t>가지 직업가치관</a:t>
            </a:r>
            <a:endParaRPr lang="ko-KR" altLang="en-US" dirty="0"/>
          </a:p>
        </p:txBody>
      </p:sp>
      <p:sp>
        <p:nvSpPr>
          <p:cNvPr id="12" name="아래쪽 화살표 11"/>
          <p:cNvSpPr/>
          <p:nvPr/>
        </p:nvSpPr>
        <p:spPr>
          <a:xfrm>
            <a:off x="4243935" y="4347116"/>
            <a:ext cx="655187" cy="882084"/>
          </a:xfrm>
          <a:prstGeom prst="downArrow">
            <a:avLst/>
          </a:prstGeom>
          <a:solidFill>
            <a:srgbClr val="2F2E2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331640" y="317406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			        </a:t>
            </a:r>
            <a:r>
              <a:rPr lang="ko-KR" altLang="en-US" sz="2400" dirty="0" smtClean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좋고</a:t>
            </a:r>
            <a:r>
              <a:rPr lang="en-US" altLang="ko-KR" sz="2400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</a:t>
            </a:r>
            <a:r>
              <a:rPr lang="ko-KR" altLang="en-US" sz="2400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옳고</a:t>
            </a:r>
            <a:r>
              <a:rPr lang="en-US" altLang="ko-KR" sz="2400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</a:t>
            </a:r>
          </a:p>
          <a:p>
            <a:r>
              <a:rPr lang="ko-KR" altLang="en-US" sz="2400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바람직한 것인지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402512" y="3543399"/>
            <a:ext cx="226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를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판단하는 관점</a:t>
            </a:r>
          </a:p>
        </p:txBody>
      </p:sp>
    </p:spTree>
    <p:extLst>
      <p:ext uri="{BB962C8B-B14F-4D97-AF65-F5344CB8AC3E}">
        <p14:creationId xmlns:p14="http://schemas.microsoft.com/office/powerpoint/2010/main" val="2074649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  <p:bldP spid="12" grpId="0" animBg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2134" y="766445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능력발휘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18455" y="1743199"/>
            <a:ext cx="750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나의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	   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할 수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있을 때 보람과 만족을 느낀다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/>
        </p:blipFill>
        <p:spPr>
          <a:xfrm>
            <a:off x="5613518" y="521440"/>
            <a:ext cx="1118722" cy="96334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432" y="458132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wolyo.co.kr/news/photo/201309/11158_11506_39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r="6467"/>
          <a:stretch/>
        </p:blipFill>
        <p:spPr bwMode="auto">
          <a:xfrm>
            <a:off x="2627984" y="459000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pic>
        <p:nvPicPr>
          <p:cNvPr id="18" name="Picture 2" descr="http://image.aladin.co.kr/Community/mypaper/pimg_7043691955318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32402"/>
          <a:stretch/>
        </p:blipFill>
        <p:spPr bwMode="auto">
          <a:xfrm>
            <a:off x="4644008" y="458112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 flipH="1">
            <a:off x="3894706" y="2774601"/>
            <a:ext cx="1365239" cy="1157926"/>
          </a:xfrm>
          <a:prstGeom prst="rect">
            <a:avLst/>
          </a:prstGeom>
        </p:spPr>
      </p:pic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1556259" y="3429000"/>
            <a:ext cx="2138251" cy="93610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7508"/>
          <a:stretch/>
        </p:blipFill>
        <p:spPr bwMode="auto">
          <a:xfrm>
            <a:off x="611560" y="459000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51650" y="1728000"/>
            <a:ext cx="25442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능력을 충분히 발휘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08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6518" y="764704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자율성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86358" y="1743199"/>
            <a:ext cx="837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 어떤 일을 할 때 규칙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절차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시간 등을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7508"/>
          <a:stretch/>
        </p:blipFill>
        <p:spPr bwMode="auto">
          <a:xfrm>
            <a:off x="4861846" y="2636838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140904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31202"/>
          <a:stretch/>
        </p:blipFill>
        <p:spPr bwMode="auto">
          <a:xfrm>
            <a:off x="683968" y="2636838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83568" y="2636838"/>
            <a:ext cx="3600000" cy="3600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웹툰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작가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자유로운 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업무 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환경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 </a:t>
            </a: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독립적인 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작업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ko-KR" altLang="en-US" sz="2400" dirty="0"/>
          </a:p>
        </p:txBody>
      </p:sp>
      <p:sp>
        <p:nvSpPr>
          <p:cNvPr id="14" name="직사각형 13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629279" y="1754342"/>
            <a:ext cx="31566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스스로 결정하길 원한다</a:t>
            </a:r>
            <a:r>
              <a:rPr lang="en-US" altLang="ko-KR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b="1" dirty="0"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002349" y="2852936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76644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보수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48017" y="1743199"/>
            <a:ext cx="689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충분한 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   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이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매우 중요하다고 생각한다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02568"/>
            <a:ext cx="710208" cy="7102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65053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wolyo.co.kr/news/photo/201309/11158_11506_39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r="6467"/>
          <a:stretch/>
        </p:blipFill>
        <p:spPr bwMode="auto">
          <a:xfrm>
            <a:off x="755576" y="2623776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788024" y="2650530"/>
            <a:ext cx="3600000" cy="3600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의사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연봉이 높은 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20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개의 직업  중 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9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개가 의사</a:t>
            </a:r>
            <a:endParaRPr lang="en-US" altLang="ko-KR" sz="2400" dirty="0" smtClean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en-US" altLang="ko-KR" sz="16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(</a:t>
            </a:r>
            <a:r>
              <a:rPr lang="ko-KR" altLang="en-US" sz="16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한국고용정보원</a:t>
            </a:r>
            <a:r>
              <a:rPr lang="en-US" altLang="ko-KR" sz="16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)</a:t>
            </a:r>
            <a:endParaRPr lang="en-US" altLang="ko-KR" sz="1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14180" y="174319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경제적 보상</a:t>
            </a:r>
          </a:p>
        </p:txBody>
      </p:sp>
      <p:sp>
        <p:nvSpPr>
          <p:cNvPr id="15" name="타원 14"/>
          <p:cNvSpPr/>
          <p:nvPr/>
        </p:nvSpPr>
        <p:spPr>
          <a:xfrm>
            <a:off x="934546" y="2830350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6518" y="766445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600" b="1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defRPr>
            </a:lvl1pPr>
          </a:lstStyle>
          <a:p>
            <a:r>
              <a:rPr lang="ko-KR" altLang="en-US" dirty="0"/>
              <a:t>안정성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79249" y="1743199"/>
            <a:ext cx="73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나는 매사 계획한 대로 </a:t>
            </a:r>
            <a:r>
              <a:rPr lang="en-US" altLang="ko-KR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		    </a:t>
            </a:r>
            <a:r>
              <a:rPr lang="ko-KR" altLang="en-US" sz="2400" dirty="0" smtClean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되는 </a:t>
            </a:r>
            <a:r>
              <a:rPr lang="ko-KR" altLang="en-US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것을 좋아한다</a:t>
            </a:r>
            <a:r>
              <a:rPr lang="en-US" altLang="ko-KR" sz="2400" dirty="0">
                <a:ln>
                  <a:solidFill>
                    <a:srgbClr val="2F2E2C">
                      <a:alpha val="30000"/>
                    </a:srgbClr>
                  </a:solidFill>
                </a:ln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.</a:t>
            </a:r>
            <a:endParaRPr lang="ko-KR" altLang="en-US" sz="2400" dirty="0">
              <a:ln>
                <a:solidFill>
                  <a:srgbClr val="2F2E2C">
                    <a:alpha val="30000"/>
                  </a:srgbClr>
                </a:solidFill>
              </a:ln>
              <a:solidFill>
                <a:srgbClr val="2F2E2C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7508"/>
          <a:stretch/>
        </p:blipFill>
        <p:spPr bwMode="auto">
          <a:xfrm>
            <a:off x="4788024" y="2645048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788024" y="2636912"/>
            <a:ext cx="3600000" cy="3600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교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사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  <a:p>
            <a:pPr algn="ctr"/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62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세까지 정년 보장</a:t>
            </a:r>
            <a:r>
              <a:rPr lang="en-US" altLang="ko-KR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,</a:t>
            </a:r>
          </a:p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연금 지급</a:t>
            </a:r>
            <a:endParaRPr lang="en-US" altLang="ko-KR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KT&amp;G 상상본문 M" panose="020B0600000101010101" pitchFamily="50" charset="-127"/>
              <a:ea typeface="KT&amp;G 상상본문 M" panose="020B0600000101010101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r="8627"/>
          <a:stretch/>
        </p:blipFill>
        <p:spPr bwMode="auto">
          <a:xfrm>
            <a:off x="755576" y="263691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 rot="21401997">
            <a:off x="262052" y="267057"/>
            <a:ext cx="3544940" cy="468010"/>
          </a:xfrm>
          <a:prstGeom prst="rect">
            <a:avLst/>
          </a:prstGeom>
          <a:solidFill>
            <a:srgbClr val="BAA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54832" y="278634"/>
            <a:ext cx="3339678" cy="437990"/>
          </a:xfrm>
          <a:prstGeom prst="rect">
            <a:avLst/>
          </a:prstGeom>
          <a:solidFill>
            <a:srgbClr val="2F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6259" y="292586"/>
            <a:ext cx="280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8</a:t>
            </a:r>
            <a:r>
              <a:rPr lang="ko-KR" altLang="en-US" sz="2000" dirty="0" smtClean="0">
                <a:ln>
                  <a:solidFill>
                    <a:schemeClr val="bg2">
                      <a:alpha val="30000"/>
                    </a:schemeClr>
                  </a:solidFill>
                </a:ln>
                <a:solidFill>
                  <a:schemeClr val="bg2"/>
                </a:solidFill>
                <a:latin typeface="KT&amp;G 상상제목 M" panose="02000300000000000000" pitchFamily="2" charset="-127"/>
                <a:ea typeface="KT&amp;G 상상제목 M" panose="02000300000000000000" pitchFamily="2" charset="-127"/>
              </a:rPr>
              <a:t>가지 직업 가치관</a:t>
            </a:r>
            <a:endParaRPr lang="ko-KR" altLang="en-US" sz="2000" dirty="0">
              <a:ln>
                <a:solidFill>
                  <a:schemeClr val="bg2">
                    <a:alpha val="30000"/>
                  </a:schemeClr>
                </a:solidFill>
              </a:ln>
              <a:solidFill>
                <a:schemeClr val="bg2"/>
              </a:solidFill>
              <a:latin typeface="KT&amp;G 상상제목 M" panose="02000300000000000000" pitchFamily="2" charset="-127"/>
              <a:ea typeface="KT&amp;G 상상제목 M" panose="020003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3131-EA9D-4163-9E2A-A3CC4959E4A4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705372" y="1743199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2F2E2C"/>
                </a:solidFill>
                <a:latin typeface="KT&amp;G 상상본문 M" panose="020B0600000101010101" pitchFamily="50" charset="-127"/>
                <a:ea typeface="KT&amp;G 상상본문 M" panose="020B0600000101010101" pitchFamily="50" charset="-127"/>
              </a:rPr>
              <a:t>안정적으로 유지</a:t>
            </a:r>
          </a:p>
        </p:txBody>
      </p:sp>
      <p:sp>
        <p:nvSpPr>
          <p:cNvPr id="15" name="타원 14"/>
          <p:cNvSpPr/>
          <p:nvPr/>
        </p:nvSpPr>
        <p:spPr>
          <a:xfrm>
            <a:off x="879249" y="2816732"/>
            <a:ext cx="3242059" cy="3240360"/>
          </a:xfrm>
          <a:prstGeom prst="ellipse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1760</Words>
  <Application>Microsoft Office PowerPoint</Application>
  <PresentationFormat>화면 슬라이드 쇼(4:3)</PresentationFormat>
  <Paragraphs>317</Paragraphs>
  <Slides>25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jw park</dc:creator>
  <cp:lastModifiedBy>jw park</cp:lastModifiedBy>
  <cp:revision>139</cp:revision>
  <dcterms:created xsi:type="dcterms:W3CDTF">2015-10-22T02:14:41Z</dcterms:created>
  <dcterms:modified xsi:type="dcterms:W3CDTF">2015-11-25T15:57:42Z</dcterms:modified>
</cp:coreProperties>
</file>