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84" r:id="rId2"/>
    <p:sldId id="283" r:id="rId3"/>
    <p:sldId id="314" r:id="rId4"/>
    <p:sldId id="316" r:id="rId5"/>
    <p:sldId id="351" r:id="rId6"/>
    <p:sldId id="352" r:id="rId7"/>
    <p:sldId id="353" r:id="rId8"/>
    <p:sldId id="339" r:id="rId9"/>
    <p:sldId id="354" r:id="rId10"/>
    <p:sldId id="355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75" r:id="rId19"/>
    <p:sldId id="340" r:id="rId20"/>
    <p:sldId id="364" r:id="rId21"/>
    <p:sldId id="365" r:id="rId22"/>
    <p:sldId id="344" r:id="rId23"/>
    <p:sldId id="366" r:id="rId24"/>
    <p:sldId id="367" r:id="rId25"/>
    <p:sldId id="368" r:id="rId26"/>
    <p:sldId id="345" r:id="rId27"/>
    <p:sldId id="374" r:id="rId28"/>
    <p:sldId id="341" r:id="rId29"/>
    <p:sldId id="369" r:id="rId30"/>
    <p:sldId id="370" r:id="rId31"/>
    <p:sldId id="371" r:id="rId32"/>
    <p:sldId id="376" r:id="rId33"/>
    <p:sldId id="372" r:id="rId34"/>
    <p:sldId id="377" r:id="rId35"/>
    <p:sldId id="342" r:id="rId36"/>
    <p:sldId id="373" r:id="rId37"/>
    <p:sldId id="313" r:id="rId38"/>
  </p:sldIdLst>
  <p:sldSz cx="12192000" cy="6858000"/>
  <p:notesSz cx="6858000" cy="9144000"/>
  <p:embeddedFontLst>
    <p:embeddedFont>
      <p:font typeface="나눔고딕 ExtraBold" pitchFamily="50" charset="-127"/>
      <p:bold r:id="rId40"/>
    </p:embeddedFont>
    <p:embeddedFont>
      <p:font typeface="나눔고딕" pitchFamily="50" charset="-127"/>
      <p:regular r:id="rId41"/>
      <p:bold r:id="rId42"/>
    </p:embeddedFont>
    <p:embeddedFont>
      <p:font typeface="맑은 고딕" pitchFamily="50" charset="-127"/>
      <p:regular r:id="rId43"/>
      <p:bold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064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7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429D"/>
    <a:srgbClr val="20439D"/>
    <a:srgbClr val="7F7F7F"/>
    <a:srgbClr val="EEEEEE"/>
    <a:srgbClr val="2C2B2B"/>
    <a:srgbClr val="EFD30C"/>
    <a:srgbClr val="DD6DB0"/>
    <a:srgbClr val="E97FC6"/>
    <a:srgbClr val="F39C12"/>
    <a:srgbClr val="2980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65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90" y="-996"/>
      </p:cViewPr>
      <p:guideLst>
        <p:guide orient="horz" pos="1230"/>
        <p:guide orient="horz" pos="2160"/>
        <p:guide orient="horz" pos="3064"/>
        <p:guide pos="665"/>
        <p:guide pos="7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초등학교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D9-6349-B645-5F53B6EFFAFD}"/>
              </c:ext>
            </c:extLst>
          </c:dPt>
          <c:dPt>
            <c:idx val="1"/>
            <c:spPr>
              <a:solidFill>
                <a:srgbClr val="20429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7-C94D-8176-57AE6AC3C0A0}"/>
              </c:ext>
            </c:extLst>
          </c:dPt>
          <c:cat>
            <c:strRef>
              <c:f>Sheet1!$A$2:$A$3</c:f>
              <c:strCache>
                <c:ptCount val="2"/>
                <c:pt idx="0">
                  <c:v>소프트웨어</c:v>
                </c:pt>
                <c:pt idx="1">
                  <c:v>나머지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5875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7-C94D-8176-57AE6AC3C0A0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중학교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28-BC4E-9DB2-E89F9FA360A7}"/>
              </c:ext>
            </c:extLst>
          </c:dPt>
          <c:dPt>
            <c:idx val="1"/>
            <c:spPr>
              <a:solidFill>
                <a:srgbClr val="20429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7-C94D-8176-57AE6AC3C0A0}"/>
              </c:ext>
            </c:extLst>
          </c:dPt>
          <c:cat>
            <c:strRef>
              <c:f>Sheet1!$A$2:$A$3</c:f>
              <c:strCache>
                <c:ptCount val="2"/>
                <c:pt idx="0">
                  <c:v>소프트웨어</c:v>
                </c:pt>
                <c:pt idx="1">
                  <c:v>나머지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7-C94D-8176-57AE6AC3C0A0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10931-FBDB-4B12-84B4-F9DB335FB7E7}" type="datetimeFigureOut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BAEA2-8E08-43FC-9C02-23CB511B6F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5702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6D0D-59EA-4432-BC3E-6CEEACF1AA50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24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95B3-9CD9-4733-A010-D2BF096452BA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40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F1FB-7CB7-4C1B-9CF1-7EF53D5246A2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959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90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50F-6C4C-4FD4-A0DF-A7D965F02F01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78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79BB-534B-4896-9423-3A769AA708E7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xmlns="" val="13031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9871-0AFC-4B94-8FF2-6EC5DAA438F0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828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B14-CC41-478D-9B7C-47C049917CA9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74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2DFD-3076-4C8E-8D03-7A5ED3CF7DAD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013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508-D89C-4DF1-A0B9-86847EC0A87D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15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B476-D8A0-4EEF-979E-126F7909447D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72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/>
          <p:cNvGrpSpPr/>
          <p:nvPr userDrawn="1"/>
        </p:nvGrpSpPr>
        <p:grpSpPr>
          <a:xfrm>
            <a:off x="-1" y="0"/>
            <a:ext cx="12192000" cy="45719"/>
            <a:chOff x="-1" y="0"/>
            <a:chExt cx="12192000" cy="1008140"/>
          </a:xfrm>
        </p:grpSpPr>
        <p:sp>
          <p:nvSpPr>
            <p:cNvPr id="9" name="직사각형 8"/>
            <p:cNvSpPr/>
            <p:nvPr/>
          </p:nvSpPr>
          <p:spPr>
            <a:xfrm>
              <a:off x="-1" y="0"/>
              <a:ext cx="1144316" cy="1008140"/>
            </a:xfrm>
            <a:prstGeom prst="rect">
              <a:avLst/>
            </a:prstGeom>
            <a:solidFill>
              <a:srgbClr val="204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144314" y="0"/>
              <a:ext cx="11047685" cy="1008140"/>
            </a:xfrm>
            <a:prstGeom prst="rect">
              <a:avLst/>
            </a:prstGeom>
            <a:solidFill>
              <a:srgbClr val="2C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BE8E-FDF3-4C17-945D-79CCEBA61A52}" type="datetime1">
              <a:rPr lang="ko-KR" altLang="en-US" smtClean="0"/>
              <a:pPr/>
              <a:t>2019-03-25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7632-C8BF-45E2-9E78-0EB25F772A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1174296" y="1605200"/>
            <a:ext cx="9028113" cy="1384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36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소프트웨어 교육의 주요 이슈와</a:t>
            </a:r>
            <a:endParaRPr lang="en-US" altLang="ko-KR" sz="36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36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소프트웨어 교육 발전을 위한 교육공학자의 역할</a:t>
            </a:r>
            <a:endParaRPr lang="en-US" altLang="ko-KR" sz="36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임정훈</a:t>
            </a:r>
            <a:r>
              <a:rPr lang="en-US" altLang="ko-KR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인천대학교</a:t>
            </a:r>
            <a:r>
              <a:rPr lang="en-US" altLang="ko-KR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174296" y="4002330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발제자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이웅기</a:t>
            </a:r>
            <a:endParaRPr lang="ko-KR" altLang="en-US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241771" y="4371662"/>
            <a:ext cx="1690013" cy="369332"/>
            <a:chOff x="1280175" y="3740979"/>
            <a:chExt cx="1690013" cy="369332"/>
          </a:xfrm>
        </p:grpSpPr>
        <p:sp>
          <p:nvSpPr>
            <p:cNvPr id="14" name="직사각형 13"/>
            <p:cNvSpPr/>
            <p:nvPr/>
          </p:nvSpPr>
          <p:spPr>
            <a:xfrm flipH="1">
              <a:off x="1317171" y="3740979"/>
              <a:ext cx="1653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Mar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13,</a:t>
              </a:r>
              <a:r>
                <a:rPr lang="ko-KR" altLang="en-US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1280175" y="3835645"/>
              <a:ext cx="0" cy="180000"/>
            </a:xfrm>
            <a:prstGeom prst="line">
              <a:avLst/>
            </a:prstGeom>
            <a:ln w="31750">
              <a:solidFill>
                <a:srgbClr val="204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964" y="5765533"/>
            <a:ext cx="698072" cy="717082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184880" y="1278152"/>
            <a:ext cx="990977" cy="323165"/>
          </a:xfrm>
          <a:prstGeom prst="rect">
            <a:avLst/>
          </a:prstGeom>
          <a:solidFill>
            <a:srgbClr val="20439D"/>
          </a:solidFill>
        </p:spPr>
        <p:txBody>
          <a:bodyPr wrap="none">
            <a:spAutoFit/>
          </a:bodyPr>
          <a:lstStyle/>
          <a:p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iLED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발제</a:t>
            </a:r>
          </a:p>
        </p:txBody>
      </p:sp>
    </p:spTree>
    <p:extLst>
      <p:ext uri="{BB962C8B-B14F-4D97-AF65-F5344CB8AC3E}">
        <p14:creationId xmlns:p14="http://schemas.microsoft.com/office/powerpoint/2010/main" xmlns="" val="31067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19101" y="90814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교육과 </a:t>
            </a:r>
            <a:r>
              <a:rPr lang="ko-KR" altLang="en-US" sz="28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6575258"/>
            <a:ext cx="12192000" cy="28274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타원 5"/>
          <p:cNvSpPr/>
          <p:nvPr/>
        </p:nvSpPr>
        <p:spPr>
          <a:xfrm>
            <a:off x="1954129" y="1064794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타원 6"/>
          <p:cNvSpPr/>
          <p:nvPr/>
        </p:nvSpPr>
        <p:spPr>
          <a:xfrm>
            <a:off x="8583529" y="2875919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타원 7"/>
          <p:cNvSpPr/>
          <p:nvPr/>
        </p:nvSpPr>
        <p:spPr>
          <a:xfrm>
            <a:off x="1954129" y="4687043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9" name="그룹 8"/>
          <p:cNvGrpSpPr/>
          <p:nvPr/>
        </p:nvGrpSpPr>
        <p:grpSpPr>
          <a:xfrm>
            <a:off x="4808115" y="1230245"/>
            <a:ext cx="5583580" cy="1046441"/>
            <a:chOff x="2753227" y="1064794"/>
            <a:chExt cx="5583580" cy="1046441"/>
          </a:xfrm>
        </p:grpSpPr>
        <p:sp>
          <p:nvSpPr>
            <p:cNvPr id="10" name="TextBox 9"/>
            <p:cNvSpPr txBox="1"/>
            <p:nvPr/>
          </p:nvSpPr>
          <p:spPr>
            <a:xfrm>
              <a:off x="2753227" y="1064794"/>
              <a:ext cx="3730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개인교수자</a:t>
              </a: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혹은 교사로서 역할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3227" y="1464904"/>
              <a:ext cx="55835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교수학습 상황에서 특정 학습내용을 가르치는 활동을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수행하는 역할을 맡게 됨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954129" y="3041370"/>
            <a:ext cx="5647700" cy="1323440"/>
            <a:chOff x="2753227" y="1064794"/>
            <a:chExt cx="5647700" cy="1323440"/>
          </a:xfrm>
        </p:grpSpPr>
        <p:sp>
          <p:nvSpPr>
            <p:cNvPr id="13" name="TextBox 12"/>
            <p:cNvSpPr txBox="1"/>
            <p:nvPr/>
          </p:nvSpPr>
          <p:spPr>
            <a:xfrm>
              <a:off x="2753227" y="1064794"/>
              <a:ext cx="2634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업무처리를 위한 도구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3227" y="1464904"/>
              <a:ext cx="56477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대용량성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무한반복성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같은 특징을 이용하여 컴퓨터를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각종 자료의 신속한 계산 및 처리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정보의 장기간 저장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및 재활용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수월한 업무처리 등을 위한 도구로 활용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808115" y="4852494"/>
            <a:ext cx="7263527" cy="1046441"/>
            <a:chOff x="2753227" y="1064794"/>
            <a:chExt cx="7263527" cy="1046441"/>
          </a:xfrm>
        </p:grpSpPr>
        <p:sp>
          <p:nvSpPr>
            <p:cNvPr id="16" name="TextBox 15"/>
            <p:cNvSpPr txBox="1"/>
            <p:nvPr/>
          </p:nvSpPr>
          <p:spPr>
            <a:xfrm>
              <a:off x="2753227" y="1064794"/>
              <a:ext cx="54104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사용자의 지시나 명령에 따라 움직이도록 활용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3227" y="1464904"/>
              <a:ext cx="72635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컴퓨터를 자신이 명령하는 대로 움직이도록 하기 위해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프로그래밍 언어를 습득하는 것이 필수적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류완영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1988;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Taylor, 1980)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94225" y="156880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튜터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(tutor)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5477" y="3379926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툴</a:t>
            </a:r>
            <a:endParaRPr lang="en-US" altLang="ko-KR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(tool)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8577" y="519105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튜티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(tutee)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D0BD66-AF52-0740-B1DC-45AEF831BE1B}"/>
              </a:ext>
            </a:extLst>
          </p:cNvPr>
          <p:cNvSpPr txBox="1"/>
          <p:nvPr/>
        </p:nvSpPr>
        <p:spPr>
          <a:xfrm>
            <a:off x="1654099" y="682403"/>
            <a:ext cx="512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컴퓨터의 교육적 활용과 소프트웨어 교육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B870CA-98CC-1941-91E8-BE0ACA016E84}"/>
              </a:ext>
            </a:extLst>
          </p:cNvPr>
          <p:cNvSpPr txBox="1"/>
          <p:nvPr/>
        </p:nvSpPr>
        <p:spPr>
          <a:xfrm>
            <a:off x="6673369" y="787795"/>
            <a:ext cx="2611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Taylor(1980) </a:t>
            </a:r>
            <a:r>
              <a:rPr lang="ko-KR" altLang="en-US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교육적 기능 중심 구분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5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19101" y="90814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교육과 </a:t>
            </a:r>
            <a:r>
              <a:rPr lang="ko-KR" altLang="en-US" sz="28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6575258"/>
            <a:ext cx="12192000" cy="28274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타원 5"/>
          <p:cNvSpPr/>
          <p:nvPr/>
        </p:nvSpPr>
        <p:spPr>
          <a:xfrm>
            <a:off x="1954129" y="1064794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타원 6"/>
          <p:cNvSpPr/>
          <p:nvPr/>
        </p:nvSpPr>
        <p:spPr>
          <a:xfrm>
            <a:off x="8583529" y="2875919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타원 7"/>
          <p:cNvSpPr/>
          <p:nvPr/>
        </p:nvSpPr>
        <p:spPr>
          <a:xfrm>
            <a:off x="1954129" y="4687043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9" name="그룹 8"/>
          <p:cNvGrpSpPr/>
          <p:nvPr/>
        </p:nvGrpSpPr>
        <p:grpSpPr>
          <a:xfrm>
            <a:off x="4808115" y="1230245"/>
            <a:ext cx="5814412" cy="1046441"/>
            <a:chOff x="2753227" y="1064794"/>
            <a:chExt cx="5814412" cy="1046441"/>
          </a:xfrm>
        </p:grpSpPr>
        <p:sp>
          <p:nvSpPr>
            <p:cNvPr id="10" name="TextBox 9"/>
            <p:cNvSpPr txBox="1"/>
            <p:nvPr/>
          </p:nvSpPr>
          <p:spPr>
            <a:xfrm>
              <a:off x="2753227" y="1064794"/>
              <a:ext cx="289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교육용 소프트웨어 활용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3227" y="1464904"/>
              <a:ext cx="5814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교육용 소프트웨어를 활용해 학생들을 가르치는 형태의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교육을 의미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954129" y="3041370"/>
            <a:ext cx="5583580" cy="1046441"/>
            <a:chOff x="2753227" y="1064794"/>
            <a:chExt cx="5583580" cy="1046441"/>
          </a:xfrm>
        </p:grpSpPr>
        <p:sp>
          <p:nvSpPr>
            <p:cNvPr id="13" name="TextBox 12"/>
            <p:cNvSpPr txBox="1"/>
            <p:nvPr/>
          </p:nvSpPr>
          <p:spPr>
            <a:xfrm>
              <a:off x="2753227" y="1064794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소프트웨어 활용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3227" y="1464904"/>
              <a:ext cx="55835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워드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스프레드 시트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데이터베이스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그래픽 도구 등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교수학습 상황에서 효율적인 기능적 소프트웨어 활용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808115" y="4852494"/>
            <a:ext cx="6763390" cy="1046441"/>
            <a:chOff x="2753227" y="1064794"/>
            <a:chExt cx="6763390" cy="1046441"/>
          </a:xfrm>
        </p:grpSpPr>
        <p:sp>
          <p:nvSpPr>
            <p:cNvPr id="16" name="TextBox 15"/>
            <p:cNvSpPr txBox="1"/>
            <p:nvPr/>
          </p:nvSpPr>
          <p:spPr>
            <a:xfrm>
              <a:off x="2753227" y="1064794"/>
              <a:ext cx="4897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소프트웨어를 통해 컴퓨터에게 명령</a:t>
              </a: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제어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3227" y="1464904"/>
              <a:ext cx="67633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소프트웨어로 컴퓨터에게 명령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제어할 수 있는 코딩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프로그래밍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활동을 수행할 수 있도록 교육하는 것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94225" y="156880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튜터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(tutor)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5477" y="3379926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툴</a:t>
            </a:r>
            <a:endParaRPr lang="en-US" altLang="ko-KR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(tool)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8577" y="519105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튜티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(tutee)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D0BD66-AF52-0740-B1DC-45AEF831BE1B}"/>
              </a:ext>
            </a:extLst>
          </p:cNvPr>
          <p:cNvSpPr txBox="1"/>
          <p:nvPr/>
        </p:nvSpPr>
        <p:spPr>
          <a:xfrm>
            <a:off x="1654099" y="682403"/>
            <a:ext cx="512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컴퓨터의 교육적 활용과 소프트웨어 교육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B870CA-98CC-1941-91E8-BE0ACA016E84}"/>
              </a:ext>
            </a:extLst>
          </p:cNvPr>
          <p:cNvSpPr txBox="1"/>
          <p:nvPr/>
        </p:nvSpPr>
        <p:spPr>
          <a:xfrm>
            <a:off x="6675895" y="787795"/>
            <a:ext cx="2512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소프트웨어 교육적 기능 중심 구분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79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But..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930112" y="2713018"/>
            <a:ext cx="837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 소프트웨어 교육은 컴퓨터 프로그래밍 교육 이상을 의미한다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9CF0F2-9266-144C-9373-98A2406F6FE9}"/>
              </a:ext>
            </a:extLst>
          </p:cNvPr>
          <p:cNvSpPr txBox="1"/>
          <p:nvPr/>
        </p:nvSpPr>
        <p:spPr>
          <a:xfrm>
            <a:off x="4310622" y="3621714"/>
            <a:ext cx="357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Computational Thinking</a:t>
            </a:r>
          </a:p>
        </p:txBody>
      </p:sp>
    </p:spTree>
    <p:extLst>
      <p:ext uri="{BB962C8B-B14F-4D97-AF65-F5344CB8AC3E}">
        <p14:creationId xmlns:p14="http://schemas.microsoft.com/office/powerpoint/2010/main" xmlns="" val="300173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293854" y="2084780"/>
            <a:ext cx="3961341" cy="1129024"/>
            <a:chOff x="7150854" y="1912038"/>
            <a:chExt cx="3961341" cy="1129024"/>
          </a:xfrm>
        </p:grpSpPr>
        <p:sp>
          <p:nvSpPr>
            <p:cNvPr id="9" name="TextBox 8"/>
            <p:cNvSpPr txBox="1"/>
            <p:nvPr/>
          </p:nvSpPr>
          <p:spPr>
            <a:xfrm>
              <a:off x="7150854" y="1912038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인지적 능력 향상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0854" y="2210065"/>
              <a:ext cx="39613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수개념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연산능력과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연관된 사고체계를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확장시키며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개념을 표상하는 지적 활동을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수행하는 것과 관련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4066194" y="1676402"/>
            <a:ext cx="1945784" cy="19457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180024" y="1676402"/>
            <a:ext cx="1945784" cy="19457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066194" y="3795787"/>
            <a:ext cx="1945784" cy="1945783"/>
          </a:xfrm>
          <a:prstGeom prst="ellipse">
            <a:avLst/>
          </a:prstGeom>
          <a:solidFill>
            <a:srgbClr val="204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180024" y="3795787"/>
            <a:ext cx="1945784" cy="19457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293854" y="4204165"/>
            <a:ext cx="2294218" cy="1621466"/>
            <a:chOff x="7150854" y="1912038"/>
            <a:chExt cx="2294218" cy="1621466"/>
          </a:xfrm>
        </p:grpSpPr>
        <p:sp>
          <p:nvSpPr>
            <p:cNvPr id="22" name="TextBox 21"/>
            <p:cNvSpPr txBox="1"/>
            <p:nvPr/>
          </p:nvSpPr>
          <p:spPr>
            <a:xfrm>
              <a:off x="7150854" y="191203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다양한 정의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50854" y="2210065"/>
              <a:ext cx="229421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미국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국가과학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아카데미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Moursund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Sussman 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등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152686" y="2084780"/>
            <a:ext cx="2967479" cy="1129024"/>
            <a:chOff x="61315" y="2084780"/>
            <a:chExt cx="2967479" cy="1129024"/>
          </a:xfrm>
        </p:grpSpPr>
        <p:sp>
          <p:nvSpPr>
            <p:cNvPr id="25" name="TextBox 24"/>
            <p:cNvSpPr txBox="1"/>
            <p:nvPr/>
          </p:nvSpPr>
          <p:spPr>
            <a:xfrm>
              <a:off x="942163" y="2084780"/>
              <a:ext cx="1864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언어의 일종으로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315" y="2382807"/>
              <a:ext cx="29674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추상화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자동화 과정을 통해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일상생활의 복잡성을 통제하고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설명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표상해 내는 하나의 수단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94979" y="4204165"/>
            <a:ext cx="3082895" cy="1375245"/>
            <a:chOff x="3608" y="4204165"/>
            <a:chExt cx="3082895" cy="1375245"/>
          </a:xfrm>
        </p:grpSpPr>
        <p:sp>
          <p:nvSpPr>
            <p:cNvPr id="28" name="TextBox 27"/>
            <p:cNvSpPr txBox="1"/>
            <p:nvPr/>
          </p:nvSpPr>
          <p:spPr>
            <a:xfrm>
              <a:off x="1698780" y="4204165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사고과정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8" y="4502192"/>
              <a:ext cx="308289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컴퓨터가 효과적으로 수행할 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있는 방법으로 문제를 규정하고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그에 대한 해결안을 표현하는 것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을 포함하는 일련의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사고과정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38978" y="223379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표현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수단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8919" y="2233795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인지적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도구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31201" y="435318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기본적인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스킬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0327" y="4353180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그 외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정의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419100" y="90814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교육과 </a:t>
            </a:r>
            <a:r>
              <a:rPr lang="ko-KR" altLang="en-US" sz="28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402A69-28ED-7843-9854-DAE0BBA63B7C}"/>
              </a:ext>
            </a:extLst>
          </p:cNvPr>
          <p:cNvSpPr txBox="1"/>
          <p:nvPr/>
        </p:nvSpPr>
        <p:spPr>
          <a:xfrm>
            <a:off x="1335586" y="1066379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2)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사고의 다양한 의미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036E2B7-E490-6D44-BAF4-0404CC206FF1}"/>
              </a:ext>
            </a:extLst>
          </p:cNvPr>
          <p:cNvSpPr txBox="1"/>
          <p:nvPr/>
        </p:nvSpPr>
        <p:spPr>
          <a:xfrm>
            <a:off x="1642132" y="3193539"/>
            <a:ext cx="24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Council, 2010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606EA1-E7A2-8F4D-AF2A-F772157928ED}"/>
              </a:ext>
            </a:extLst>
          </p:cNvPr>
          <p:cNvSpPr txBox="1"/>
          <p:nvPr/>
        </p:nvSpPr>
        <p:spPr>
          <a:xfrm>
            <a:off x="8364393" y="3193538"/>
            <a:ext cx="228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Jonassen, 1996; </a:t>
            </a:r>
            <a:r>
              <a:rPr lang="en-US" altLang="ko-KR" sz="1200" kern="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Papert</a:t>
            </a: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1980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A6001DF-8308-734F-8758-8B5236629C94}"/>
              </a:ext>
            </a:extLst>
          </p:cNvPr>
          <p:cNvSpPr txBox="1"/>
          <p:nvPr/>
        </p:nvSpPr>
        <p:spPr>
          <a:xfrm>
            <a:off x="3159646" y="5514622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Wing, 2006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FA217A8-B563-8245-980B-02B582FC5F70}"/>
              </a:ext>
            </a:extLst>
          </p:cNvPr>
          <p:cNvSpPr txBox="1"/>
          <p:nvPr/>
        </p:nvSpPr>
        <p:spPr>
          <a:xfrm>
            <a:off x="974701" y="6012077"/>
            <a:ext cx="1070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국내 연구에서는 주로 컴퓨터나 컴퓨팅의 과정을 통해 문제를 해결해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나가는 활동으로 바라봄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98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1708484" y="1425743"/>
            <a:ext cx="8674772" cy="4728411"/>
            <a:chOff x="565484" y="1425742"/>
            <a:chExt cx="8674772" cy="4728411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953000" y="1425742"/>
              <a:ext cx="0" cy="47284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565484" y="3783931"/>
              <a:ext cx="86747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타원 1"/>
          <p:cNvSpPr/>
          <p:nvPr/>
        </p:nvSpPr>
        <p:spPr>
          <a:xfrm>
            <a:off x="5263802" y="2951734"/>
            <a:ext cx="1664396" cy="166439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5945" y="3322266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Computational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</a:t>
            </a: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inking</a:t>
            </a:r>
            <a:endParaRPr kumimoji="0" lang="en-US" altLang="ko-K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하위요소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66403" y="2155024"/>
            <a:ext cx="2319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구조화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조직화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추상화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자동화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최적화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일반화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05316" y="1473865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미국 컴퓨터과학교사 협회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00393" y="4581844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분해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패턴인식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추상화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알고리즘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805316" y="5666871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한국교육학술정보원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5673" y="2155024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문제분석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자료분석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추상화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자동화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일반화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460158" y="1473865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한국정보교육학회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5673" y="4581844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추상화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자동화가 핵심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460158" y="5666871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en-US" altLang="ko-KR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Wing(2008)</a:t>
            </a:r>
            <a:endParaRPr lang="ko-KR" altLang="en-US" sz="20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19100" y="90814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교육과 </a:t>
            </a:r>
            <a:r>
              <a:rPr lang="ko-KR" altLang="en-US" sz="28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FBF4F1-CBDF-DB4B-BE95-858AD36950CC}"/>
              </a:ext>
            </a:extLst>
          </p:cNvPr>
          <p:cNvSpPr txBox="1"/>
          <p:nvPr/>
        </p:nvSpPr>
        <p:spPr>
          <a:xfrm>
            <a:off x="1332457" y="843894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2)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사고의 다양한 의미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3BF485-2801-5142-9008-669D32A1DF2E}"/>
              </a:ext>
            </a:extLst>
          </p:cNvPr>
          <p:cNvSpPr txBox="1"/>
          <p:nvPr/>
        </p:nvSpPr>
        <p:spPr>
          <a:xfrm>
            <a:off x="7605673" y="2674735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정영식</a:t>
            </a: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FDC4B2-1F63-4642-8C1D-4B060436AFDA}"/>
              </a:ext>
            </a:extLst>
          </p:cNvPr>
          <p:cNvSpPr txBox="1"/>
          <p:nvPr/>
        </p:nvSpPr>
        <p:spPr>
          <a:xfrm>
            <a:off x="7644654" y="4932392"/>
            <a:ext cx="1072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정영식</a:t>
            </a: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8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Warning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686933" y="1897742"/>
            <a:ext cx="881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많은 사람들이 소프트웨어 교육을 단순한 코딩교육으로 오해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문제풀이식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코딩에 초점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소프트웨어 교육의 목표를 </a:t>
            </a:r>
            <a:r>
              <a:rPr lang="ko-KR" altLang="en-US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컴퓨터적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사고의 증진에 두는 경우가 많은데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반드시 그럴 필요가 있는가 하는 의문 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9CF0F2-9266-144C-9373-98A2406F6FE9}"/>
              </a:ext>
            </a:extLst>
          </p:cNvPr>
          <p:cNvSpPr txBox="1"/>
          <p:nvPr/>
        </p:nvSpPr>
        <p:spPr>
          <a:xfrm>
            <a:off x="2228687" y="3429000"/>
            <a:ext cx="773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교육이 제대로 이루어지기 위해서는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컴퓨터적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사고 외에 다양한 유형의 사고체계가 필요함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6F179-C1AC-0B42-80FC-3AF9FBDFB420}"/>
              </a:ext>
            </a:extLst>
          </p:cNvPr>
          <p:cNvSpPr txBox="1"/>
          <p:nvPr/>
        </p:nvSpPr>
        <p:spPr>
          <a:xfrm>
            <a:off x="8687715" y="4313927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Wing</a:t>
            </a:r>
            <a:r>
              <a: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35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1708484" y="1425743"/>
            <a:ext cx="8674772" cy="4728411"/>
            <a:chOff x="565484" y="1425742"/>
            <a:chExt cx="8674772" cy="4728411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953000" y="1425742"/>
              <a:ext cx="0" cy="47284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565484" y="3783931"/>
              <a:ext cx="86747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타원 1"/>
          <p:cNvSpPr/>
          <p:nvPr/>
        </p:nvSpPr>
        <p:spPr>
          <a:xfrm>
            <a:off x="5263802" y="2951734"/>
            <a:ext cx="1664396" cy="166439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5891" y="33684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융합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인재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616" y="2129591"/>
            <a:ext cx="530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 기반의 미래 디지털 사회에서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창의적 사고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변화 적응력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공유와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협업능력을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바탕으로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개인과 공공의 가치를 창출하는 인재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05316" y="1473865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 err="1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융합인재란</a:t>
            </a:r>
            <a:r>
              <a:rPr lang="en-US" altLang="ko-KR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?</a:t>
            </a:r>
            <a:endParaRPr lang="ko-KR" altLang="en-US" sz="20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615" y="4229291"/>
            <a:ext cx="480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자율 </a:t>
            </a:r>
            <a:r>
              <a:rPr lang="ko-KR" altLang="en-US" sz="1600" kern="0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주행차의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윤리적 딜레마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자율주행시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발생할 수 있는 사고 상황에서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어떤 선택을 하느냐 하는 것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805316" y="5666871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윤리적 사고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54740" y="2132463"/>
            <a:ext cx="4822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 외에 창의적 사고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융복합적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협력적 커뮤니케이션 활동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공익적 시각 형성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다양한 사고나 역량에 초점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-&gt;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우리나라는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사고에 초점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460158" y="1473865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소프트웨어 교육 목표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21618" y="4202039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STEAM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교육이 창의적 설계와 감성적 체험을 통해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학제간 융합적 소양을 갖춘 인재양성을 목표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-&gt;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과학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기술 외 교육프로그램과 연계 현실적 어려움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460158" y="5666871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융합인재교육 </a:t>
            </a:r>
            <a:r>
              <a:rPr lang="en-US" altLang="ko-KR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STEAM</a:t>
            </a:r>
            <a:endParaRPr lang="ko-KR" altLang="en-US" sz="20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19100" y="90814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교육과 </a:t>
            </a:r>
            <a:r>
              <a:rPr lang="ko-KR" altLang="en-US" sz="28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B5AA30-FAFD-2249-864A-48D677F7A8A7}"/>
              </a:ext>
            </a:extLst>
          </p:cNvPr>
          <p:cNvSpPr txBox="1"/>
          <p:nvPr/>
        </p:nvSpPr>
        <p:spPr>
          <a:xfrm>
            <a:off x="1332457" y="843894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 </a:t>
            </a:r>
            <a:r>
              <a:rPr lang="ko-KR" altLang="en-US" sz="2000" kern="0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융합인재와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2000" kern="0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764297-750C-2744-B16F-85FAB0887517}"/>
              </a:ext>
            </a:extLst>
          </p:cNvPr>
          <p:cNvSpPr txBox="1"/>
          <p:nvPr/>
        </p:nvSpPr>
        <p:spPr>
          <a:xfrm>
            <a:off x="614616" y="2879406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김현철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F6E5194-C14F-EF4C-8875-F415F3C5A286}"/>
              </a:ext>
            </a:extLst>
          </p:cNvPr>
          <p:cNvSpPr txBox="1"/>
          <p:nvPr/>
        </p:nvSpPr>
        <p:spPr>
          <a:xfrm>
            <a:off x="614615" y="4795264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구본권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88590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정리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9CF0F2-9266-144C-9373-98A2406F6FE9}"/>
              </a:ext>
            </a:extLst>
          </p:cNvPr>
          <p:cNvSpPr txBox="1"/>
          <p:nvPr/>
        </p:nvSpPr>
        <p:spPr>
          <a:xfrm>
            <a:off x="2228685" y="4044072"/>
            <a:ext cx="77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더 깊은 성찰과 논의가 필요</a:t>
            </a:r>
            <a:endParaRPr lang="en-US" altLang="ko-KR" sz="28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853D9F-1594-7F41-B044-91D7C5F44E7E}"/>
              </a:ext>
            </a:extLst>
          </p:cNvPr>
          <p:cNvSpPr txBox="1"/>
          <p:nvPr/>
        </p:nvSpPr>
        <p:spPr>
          <a:xfrm>
            <a:off x="1686932" y="2474583"/>
            <a:ext cx="881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</a:t>
            </a:r>
            <a:r>
              <a:rPr lang="ko-KR" altLang="en-US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융합인재란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어떤 인재를 말하는지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그러한 인재 양성을 위해 어떤 역량들이 요구되는지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그러한 역량들을 개발하기 위하여 어떤 교육과정이나 프로그램이 필요한지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45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여기서 잠깐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853D9F-1594-7F41-B044-91D7C5F44E7E}"/>
              </a:ext>
            </a:extLst>
          </p:cNvPr>
          <p:cNvSpPr txBox="1"/>
          <p:nvPr/>
        </p:nvSpPr>
        <p:spPr>
          <a:xfrm>
            <a:off x="1686931" y="2047200"/>
            <a:ext cx="8818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STEAM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을 비롯한 융합 교육 시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과학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기술 분야 이외의 과목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특히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인문계 교과에서는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역량이나 방향성 차원에서 어려움이 많습니다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.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인문계 교과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(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국어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영어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사회 등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)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에 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STEAM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교육을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접목하려고 하였을 때 어떠한 방법을 고려할 수 있을까요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저의 경우에는 과목별로 요소를 넣기보단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PBL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이나 메이커 프로젝트를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중심에 두고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각 과목에서 프로젝트에 조력을 주는 방식으로 참여하면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어떨까 생각해보았습니다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1142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181125"/>
            <a:ext cx="885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Chap.3 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소프트웨어 교육의 현황과 주요 이슈들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62000" y="5543260"/>
            <a:ext cx="5796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21" y="3357198"/>
            <a:ext cx="698072" cy="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3943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458" y="1323134"/>
            <a:ext cx="4655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8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93304" y="2651251"/>
            <a:ext cx="3713335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6248706" y="1753538"/>
            <a:ext cx="4691830" cy="369332"/>
            <a:chOff x="6815810" y="1821224"/>
            <a:chExt cx="469183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7033125" y="1821224"/>
              <a:ext cx="447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1.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컴퓨터보조수업에서 소프트웨어 교육으로</a:t>
              </a:r>
            </a:p>
          </p:txBody>
        </p:sp>
        <p:pic>
          <p:nvPicPr>
            <p:cNvPr id="28" name="Picture 4" descr="G:\01_Design\01_프레젠테이션\00_프리06\201610_03 베네_LG화학\PSD\img\img2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15810" y="1953609"/>
              <a:ext cx="118390" cy="196894"/>
            </a:xfrm>
            <a:prstGeom prst="rect">
              <a:avLst/>
            </a:prstGeom>
            <a:noFill/>
          </p:spPr>
        </p:pic>
      </p:grpSp>
      <p:grpSp>
        <p:nvGrpSpPr>
          <p:cNvPr id="3" name="그룹 2"/>
          <p:cNvGrpSpPr/>
          <p:nvPr/>
        </p:nvGrpSpPr>
        <p:grpSpPr>
          <a:xfrm>
            <a:off x="6248706" y="2498936"/>
            <a:ext cx="4691830" cy="369332"/>
            <a:chOff x="6815810" y="2569636"/>
            <a:chExt cx="4691830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7033125" y="2569636"/>
              <a:ext cx="447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2.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소프트웨어 교육과 </a:t>
              </a:r>
              <a:r>
                <a:rPr lang="ko-KR" altLang="en-US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컴퓨터적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사고</a:t>
              </a:r>
            </a:p>
          </p:txBody>
        </p:sp>
        <p:pic>
          <p:nvPicPr>
            <p:cNvPr id="29" name="Picture 4" descr="G:\01_Design\01_프레젠테이션\00_프리06\201610_03 베네_LG화학\PSD\img\img2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15810" y="2702021"/>
              <a:ext cx="118390" cy="196894"/>
            </a:xfrm>
            <a:prstGeom prst="rect">
              <a:avLst/>
            </a:prstGeom>
            <a:noFill/>
          </p:spPr>
        </p:pic>
      </p:grpSp>
      <p:grpSp>
        <p:nvGrpSpPr>
          <p:cNvPr id="4" name="그룹 3"/>
          <p:cNvGrpSpPr/>
          <p:nvPr/>
        </p:nvGrpSpPr>
        <p:grpSpPr>
          <a:xfrm>
            <a:off x="6248706" y="3244334"/>
            <a:ext cx="4691830" cy="369332"/>
            <a:chOff x="6815810" y="3288827"/>
            <a:chExt cx="4691830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7033125" y="3288827"/>
              <a:ext cx="447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3.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소프트웨어 교육의 현황과 주요 이슈들</a:t>
              </a:r>
            </a:p>
          </p:txBody>
        </p:sp>
        <p:pic>
          <p:nvPicPr>
            <p:cNvPr id="30" name="Picture 4" descr="G:\01_Design\01_프레젠테이션\00_프리06\201610_03 베네_LG화학\PSD\img\img2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15810" y="3421212"/>
              <a:ext cx="118390" cy="196894"/>
            </a:xfrm>
            <a:prstGeom prst="rect">
              <a:avLst/>
            </a:prstGeom>
            <a:noFill/>
          </p:spPr>
        </p:pic>
      </p:grpSp>
      <p:grpSp>
        <p:nvGrpSpPr>
          <p:cNvPr id="14" name="그룹 13"/>
          <p:cNvGrpSpPr/>
          <p:nvPr/>
        </p:nvGrpSpPr>
        <p:grpSpPr>
          <a:xfrm>
            <a:off x="6248706" y="3989732"/>
            <a:ext cx="5638494" cy="369332"/>
            <a:chOff x="6815810" y="3288827"/>
            <a:chExt cx="5638494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7033125" y="3288827"/>
              <a:ext cx="5421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4.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미래 소프트웨어 교육을 위한 교육공학자들의 역할</a:t>
              </a:r>
            </a:p>
          </p:txBody>
        </p:sp>
        <p:pic>
          <p:nvPicPr>
            <p:cNvPr id="18" name="Picture 4" descr="G:\01_Design\01_프레젠테이션\00_프리06\201610_03 베네_LG화학\PSD\img\img2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15810" y="3421212"/>
              <a:ext cx="118390" cy="196894"/>
            </a:xfrm>
            <a:prstGeom prst="rect">
              <a:avLst/>
            </a:prstGeom>
            <a:noFill/>
          </p:spPr>
        </p:pic>
      </p:grpSp>
      <p:grpSp>
        <p:nvGrpSpPr>
          <p:cNvPr id="19" name="그룹 18"/>
          <p:cNvGrpSpPr/>
          <p:nvPr/>
        </p:nvGrpSpPr>
        <p:grpSpPr>
          <a:xfrm>
            <a:off x="6248706" y="4735130"/>
            <a:ext cx="4691830" cy="369332"/>
            <a:chOff x="6815810" y="3288827"/>
            <a:chExt cx="4691830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033125" y="3288827"/>
              <a:ext cx="447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5.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2C2B2B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과거를 통해 바라보는 미래</a:t>
              </a:r>
            </a:p>
          </p:txBody>
        </p:sp>
        <p:pic>
          <p:nvPicPr>
            <p:cNvPr id="21" name="Picture 4" descr="G:\01_Design\01_프레젠테이션\00_프리06\201610_03 베네_LG화학\PSD\img\img21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15810" y="3421212"/>
              <a:ext cx="118390" cy="1968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33842954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174924" y="4516617"/>
            <a:ext cx="1861408" cy="1063220"/>
            <a:chOff x="677476" y="4156840"/>
            <a:chExt cx="1861408" cy="1063220"/>
          </a:xfrm>
        </p:grpSpPr>
        <p:sp>
          <p:nvSpPr>
            <p:cNvPr id="9" name="TextBox 8"/>
            <p:cNvSpPr txBox="1"/>
            <p:nvPr/>
          </p:nvSpPr>
          <p:spPr>
            <a:xfrm>
              <a:off x="677476" y="4156840"/>
              <a:ext cx="1861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SW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기초소양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강화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2774" y="4573729"/>
              <a:ext cx="1750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ICT</a:t>
              </a: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활용 중심 교육에서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소프트웨어 </a:t>
              </a:r>
              <a:r>
                <a:rPr kumimoji="0" lang="ko-KR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기초소양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중심으로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351891" y="4516617"/>
            <a:ext cx="1393331" cy="878554"/>
            <a:chOff x="911511" y="4156840"/>
            <a:chExt cx="1393331" cy="878554"/>
          </a:xfrm>
        </p:grpSpPr>
        <p:sp>
          <p:nvSpPr>
            <p:cNvPr id="40" name="TextBox 39"/>
            <p:cNvSpPr txBox="1"/>
            <p:nvPr/>
          </p:nvSpPr>
          <p:spPr>
            <a:xfrm>
              <a:off x="911511" y="4156840"/>
              <a:ext cx="1393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실과에서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SW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5937" y="4573729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기초소양</a:t>
              </a: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중심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연간 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시간 교육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009488" y="4516617"/>
            <a:ext cx="1963999" cy="1063220"/>
            <a:chOff x="626176" y="4156840"/>
            <a:chExt cx="1963999" cy="1063220"/>
          </a:xfrm>
        </p:grpSpPr>
        <p:sp>
          <p:nvSpPr>
            <p:cNvPr id="47" name="TextBox 46"/>
            <p:cNvSpPr txBox="1"/>
            <p:nvPr/>
          </p:nvSpPr>
          <p:spPr>
            <a:xfrm>
              <a:off x="739991" y="4156840"/>
              <a:ext cx="1736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정보 교과목 의무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6176" y="4573729"/>
              <a:ext cx="1963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</a:t>
              </a:r>
              <a:r>
                <a:rPr kumimoji="0" lang="ko-KR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퓨터적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사고 기반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문제해결 교육과 알고리즘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중심으로 연간 </a:t>
              </a:r>
              <a:r>
                <a:rPr lang="en-US" altLang="ko-KR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시간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7861049" y="4516617"/>
            <a:ext cx="2146742" cy="1063220"/>
            <a:chOff x="534806" y="4156840"/>
            <a:chExt cx="2146742" cy="1063220"/>
          </a:xfrm>
        </p:grpSpPr>
        <p:sp>
          <p:nvSpPr>
            <p:cNvPr id="54" name="TextBox 53"/>
            <p:cNvSpPr txBox="1"/>
            <p:nvPr/>
          </p:nvSpPr>
          <p:spPr>
            <a:xfrm>
              <a:off x="534806" y="4156840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정보를 일반 선택과목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652" y="4573729"/>
              <a:ext cx="1459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심화 선택과목이던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정보과목을</a:t>
              </a:r>
              <a:r>
                <a:rPr lang="ko-KR" altLang="en-US" sz="1200" kern="0" noProof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일반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선택과목</a:t>
              </a:r>
              <a:r>
                <a:rPr lang="ko-KR" altLang="en-US" sz="12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으로</a:t>
              </a: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전환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자유형 77"/>
          <p:cNvSpPr/>
          <p:nvPr/>
        </p:nvSpPr>
        <p:spPr>
          <a:xfrm rot="10800000">
            <a:off x="5900963" y="2895600"/>
            <a:ext cx="2349500" cy="1174750"/>
          </a:xfrm>
          <a:custGeom>
            <a:avLst/>
            <a:gdLst>
              <a:gd name="connsiteX0" fmla="*/ 1009650 w 2019300"/>
              <a:gd name="connsiteY0" fmla="*/ 0 h 1009650"/>
              <a:gd name="connsiteX1" fmla="*/ 2019300 w 2019300"/>
              <a:gd name="connsiteY1" fmla="*/ 1009650 h 1009650"/>
              <a:gd name="connsiteX2" fmla="*/ 1675292 w 2019300"/>
              <a:gd name="connsiteY2" fmla="*/ 1009650 h 1009650"/>
              <a:gd name="connsiteX3" fmla="*/ 1009650 w 2019300"/>
              <a:gd name="connsiteY3" fmla="*/ 344008 h 1009650"/>
              <a:gd name="connsiteX4" fmla="*/ 344008 w 2019300"/>
              <a:gd name="connsiteY4" fmla="*/ 1009650 h 1009650"/>
              <a:gd name="connsiteX5" fmla="*/ 0 w 2019300"/>
              <a:gd name="connsiteY5" fmla="*/ 1009650 h 1009650"/>
              <a:gd name="connsiteX6" fmla="*/ 1009650 w 20193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1009650">
                <a:moveTo>
                  <a:pt x="1009650" y="0"/>
                </a:moveTo>
                <a:cubicBezTo>
                  <a:pt x="1567264" y="0"/>
                  <a:pt x="2019300" y="452036"/>
                  <a:pt x="2019300" y="1009650"/>
                </a:cubicBezTo>
                <a:lnTo>
                  <a:pt x="1675292" y="1009650"/>
                </a:lnTo>
                <a:cubicBezTo>
                  <a:pt x="1675292" y="642026"/>
                  <a:pt x="1377274" y="344008"/>
                  <a:pt x="1009650" y="344008"/>
                </a:cubicBezTo>
                <a:cubicBezTo>
                  <a:pt x="642026" y="344008"/>
                  <a:pt x="344008" y="642026"/>
                  <a:pt x="344008" y="1009650"/>
                </a:cubicBezTo>
                <a:lnTo>
                  <a:pt x="0" y="1009650"/>
                </a:lnTo>
                <a:cubicBezTo>
                  <a:pt x="0" y="452036"/>
                  <a:pt x="452036" y="0"/>
                  <a:pt x="10096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4" name="자유형 73"/>
          <p:cNvSpPr/>
          <p:nvPr/>
        </p:nvSpPr>
        <p:spPr>
          <a:xfrm>
            <a:off x="3941538" y="1720850"/>
            <a:ext cx="2349500" cy="1174750"/>
          </a:xfrm>
          <a:custGeom>
            <a:avLst/>
            <a:gdLst>
              <a:gd name="connsiteX0" fmla="*/ 1009650 w 2019300"/>
              <a:gd name="connsiteY0" fmla="*/ 0 h 1009650"/>
              <a:gd name="connsiteX1" fmla="*/ 2019300 w 2019300"/>
              <a:gd name="connsiteY1" fmla="*/ 1009650 h 1009650"/>
              <a:gd name="connsiteX2" fmla="*/ 1675292 w 2019300"/>
              <a:gd name="connsiteY2" fmla="*/ 1009650 h 1009650"/>
              <a:gd name="connsiteX3" fmla="*/ 1009650 w 2019300"/>
              <a:gd name="connsiteY3" fmla="*/ 344008 h 1009650"/>
              <a:gd name="connsiteX4" fmla="*/ 344008 w 2019300"/>
              <a:gd name="connsiteY4" fmla="*/ 1009650 h 1009650"/>
              <a:gd name="connsiteX5" fmla="*/ 0 w 2019300"/>
              <a:gd name="connsiteY5" fmla="*/ 1009650 h 1009650"/>
              <a:gd name="connsiteX6" fmla="*/ 1009650 w 20193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1009650">
                <a:moveTo>
                  <a:pt x="1009650" y="0"/>
                </a:moveTo>
                <a:cubicBezTo>
                  <a:pt x="1567264" y="0"/>
                  <a:pt x="2019300" y="452036"/>
                  <a:pt x="2019300" y="1009650"/>
                </a:cubicBezTo>
                <a:lnTo>
                  <a:pt x="1675292" y="1009650"/>
                </a:lnTo>
                <a:cubicBezTo>
                  <a:pt x="1675292" y="642026"/>
                  <a:pt x="1377274" y="344008"/>
                  <a:pt x="1009650" y="344008"/>
                </a:cubicBezTo>
                <a:cubicBezTo>
                  <a:pt x="642026" y="344008"/>
                  <a:pt x="344008" y="642026"/>
                  <a:pt x="344008" y="1009650"/>
                </a:cubicBezTo>
                <a:lnTo>
                  <a:pt x="0" y="1009650"/>
                </a:lnTo>
                <a:cubicBezTo>
                  <a:pt x="0" y="452036"/>
                  <a:pt x="452036" y="0"/>
                  <a:pt x="10096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985130" y="1720850"/>
            <a:ext cx="2349500" cy="2349500"/>
            <a:chOff x="1123950" y="2419350"/>
            <a:chExt cx="2019300" cy="2019300"/>
          </a:xfrm>
        </p:grpSpPr>
        <p:sp>
          <p:nvSpPr>
            <p:cNvPr id="70" name="자유형 69"/>
            <p:cNvSpPr/>
            <p:nvPr/>
          </p:nvSpPr>
          <p:spPr>
            <a:xfrm>
              <a:off x="1123950" y="2419350"/>
              <a:ext cx="2019300" cy="1009650"/>
            </a:xfrm>
            <a:custGeom>
              <a:avLst/>
              <a:gdLst>
                <a:gd name="connsiteX0" fmla="*/ 1009650 w 2019300"/>
                <a:gd name="connsiteY0" fmla="*/ 0 h 1009650"/>
                <a:gd name="connsiteX1" fmla="*/ 2019300 w 2019300"/>
                <a:gd name="connsiteY1" fmla="*/ 1009650 h 1009650"/>
                <a:gd name="connsiteX2" fmla="*/ 1675292 w 2019300"/>
                <a:gd name="connsiteY2" fmla="*/ 1009650 h 1009650"/>
                <a:gd name="connsiteX3" fmla="*/ 1009650 w 2019300"/>
                <a:gd name="connsiteY3" fmla="*/ 344008 h 1009650"/>
                <a:gd name="connsiteX4" fmla="*/ 344008 w 2019300"/>
                <a:gd name="connsiteY4" fmla="*/ 1009650 h 1009650"/>
                <a:gd name="connsiteX5" fmla="*/ 0 w 2019300"/>
                <a:gd name="connsiteY5" fmla="*/ 1009650 h 1009650"/>
                <a:gd name="connsiteX6" fmla="*/ 1009650 w 2019300"/>
                <a:gd name="connsiteY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1009650">
                  <a:moveTo>
                    <a:pt x="1009650" y="0"/>
                  </a:moveTo>
                  <a:cubicBezTo>
                    <a:pt x="1567264" y="0"/>
                    <a:pt x="2019300" y="452036"/>
                    <a:pt x="2019300" y="1009650"/>
                  </a:cubicBezTo>
                  <a:lnTo>
                    <a:pt x="1675292" y="1009650"/>
                  </a:lnTo>
                  <a:cubicBezTo>
                    <a:pt x="1675292" y="642026"/>
                    <a:pt x="1377274" y="344008"/>
                    <a:pt x="1009650" y="344008"/>
                  </a:cubicBezTo>
                  <a:cubicBezTo>
                    <a:pt x="642026" y="344008"/>
                    <a:pt x="344008" y="642026"/>
                    <a:pt x="344008" y="1009650"/>
                  </a:cubicBezTo>
                  <a:lnTo>
                    <a:pt x="0" y="1009650"/>
                  </a:lnTo>
                  <a:cubicBezTo>
                    <a:pt x="0" y="452036"/>
                    <a:pt x="452036" y="0"/>
                    <a:pt x="100965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71" name="자유형 70"/>
            <p:cNvSpPr/>
            <p:nvPr/>
          </p:nvSpPr>
          <p:spPr>
            <a:xfrm rot="10800000">
              <a:off x="1123950" y="3429000"/>
              <a:ext cx="2019300" cy="1009650"/>
            </a:xfrm>
            <a:custGeom>
              <a:avLst/>
              <a:gdLst>
                <a:gd name="connsiteX0" fmla="*/ 1009650 w 2019300"/>
                <a:gd name="connsiteY0" fmla="*/ 0 h 1009650"/>
                <a:gd name="connsiteX1" fmla="*/ 2019300 w 2019300"/>
                <a:gd name="connsiteY1" fmla="*/ 1009650 h 1009650"/>
                <a:gd name="connsiteX2" fmla="*/ 1675292 w 2019300"/>
                <a:gd name="connsiteY2" fmla="*/ 1009650 h 1009650"/>
                <a:gd name="connsiteX3" fmla="*/ 1009650 w 2019300"/>
                <a:gd name="connsiteY3" fmla="*/ 344008 h 1009650"/>
                <a:gd name="connsiteX4" fmla="*/ 344008 w 2019300"/>
                <a:gd name="connsiteY4" fmla="*/ 1009650 h 1009650"/>
                <a:gd name="connsiteX5" fmla="*/ 0 w 2019300"/>
                <a:gd name="connsiteY5" fmla="*/ 1009650 h 1009650"/>
                <a:gd name="connsiteX6" fmla="*/ 1009650 w 2019300"/>
                <a:gd name="connsiteY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1009650">
                  <a:moveTo>
                    <a:pt x="1009650" y="0"/>
                  </a:moveTo>
                  <a:cubicBezTo>
                    <a:pt x="1567264" y="0"/>
                    <a:pt x="2019300" y="452036"/>
                    <a:pt x="2019300" y="1009650"/>
                  </a:cubicBezTo>
                  <a:lnTo>
                    <a:pt x="1675292" y="1009650"/>
                  </a:lnTo>
                  <a:cubicBezTo>
                    <a:pt x="1675292" y="642026"/>
                    <a:pt x="1377274" y="344008"/>
                    <a:pt x="1009650" y="344008"/>
                  </a:cubicBezTo>
                  <a:cubicBezTo>
                    <a:pt x="642026" y="344008"/>
                    <a:pt x="344008" y="642026"/>
                    <a:pt x="344008" y="1009650"/>
                  </a:cubicBezTo>
                  <a:lnTo>
                    <a:pt x="0" y="1009650"/>
                  </a:lnTo>
                  <a:cubicBezTo>
                    <a:pt x="0" y="452036"/>
                    <a:pt x="452036" y="0"/>
                    <a:pt x="100965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73" name="자유형 72"/>
          <p:cNvSpPr/>
          <p:nvPr/>
        </p:nvSpPr>
        <p:spPr>
          <a:xfrm rot="10800000">
            <a:off x="3941538" y="2895600"/>
            <a:ext cx="2349500" cy="1174750"/>
          </a:xfrm>
          <a:custGeom>
            <a:avLst/>
            <a:gdLst>
              <a:gd name="connsiteX0" fmla="*/ 1009650 w 2019300"/>
              <a:gd name="connsiteY0" fmla="*/ 0 h 1009650"/>
              <a:gd name="connsiteX1" fmla="*/ 2019300 w 2019300"/>
              <a:gd name="connsiteY1" fmla="*/ 1009650 h 1009650"/>
              <a:gd name="connsiteX2" fmla="*/ 1675292 w 2019300"/>
              <a:gd name="connsiteY2" fmla="*/ 1009650 h 1009650"/>
              <a:gd name="connsiteX3" fmla="*/ 1009650 w 2019300"/>
              <a:gd name="connsiteY3" fmla="*/ 344008 h 1009650"/>
              <a:gd name="connsiteX4" fmla="*/ 344008 w 2019300"/>
              <a:gd name="connsiteY4" fmla="*/ 1009650 h 1009650"/>
              <a:gd name="connsiteX5" fmla="*/ 0 w 2019300"/>
              <a:gd name="connsiteY5" fmla="*/ 1009650 h 1009650"/>
              <a:gd name="connsiteX6" fmla="*/ 1009650 w 20193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1009650">
                <a:moveTo>
                  <a:pt x="1009650" y="0"/>
                </a:moveTo>
                <a:cubicBezTo>
                  <a:pt x="1567264" y="0"/>
                  <a:pt x="2019300" y="452036"/>
                  <a:pt x="2019300" y="1009650"/>
                </a:cubicBezTo>
                <a:lnTo>
                  <a:pt x="1675292" y="1009650"/>
                </a:lnTo>
                <a:cubicBezTo>
                  <a:pt x="1675292" y="642026"/>
                  <a:pt x="1377274" y="344008"/>
                  <a:pt x="1009650" y="344008"/>
                </a:cubicBezTo>
                <a:cubicBezTo>
                  <a:pt x="642026" y="344008"/>
                  <a:pt x="344008" y="642026"/>
                  <a:pt x="344008" y="1009650"/>
                </a:cubicBezTo>
                <a:lnTo>
                  <a:pt x="0" y="1009650"/>
                </a:lnTo>
                <a:cubicBezTo>
                  <a:pt x="0" y="452036"/>
                  <a:pt x="452036" y="0"/>
                  <a:pt x="10096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5" name="자유형 74"/>
          <p:cNvSpPr/>
          <p:nvPr/>
        </p:nvSpPr>
        <p:spPr>
          <a:xfrm>
            <a:off x="7857371" y="1720850"/>
            <a:ext cx="2349500" cy="1174750"/>
          </a:xfrm>
          <a:custGeom>
            <a:avLst/>
            <a:gdLst>
              <a:gd name="connsiteX0" fmla="*/ 1009650 w 2019300"/>
              <a:gd name="connsiteY0" fmla="*/ 0 h 1009650"/>
              <a:gd name="connsiteX1" fmla="*/ 2019300 w 2019300"/>
              <a:gd name="connsiteY1" fmla="*/ 1009650 h 1009650"/>
              <a:gd name="connsiteX2" fmla="*/ 1675292 w 2019300"/>
              <a:gd name="connsiteY2" fmla="*/ 1009650 h 1009650"/>
              <a:gd name="connsiteX3" fmla="*/ 1009650 w 2019300"/>
              <a:gd name="connsiteY3" fmla="*/ 344008 h 1009650"/>
              <a:gd name="connsiteX4" fmla="*/ 344008 w 2019300"/>
              <a:gd name="connsiteY4" fmla="*/ 1009650 h 1009650"/>
              <a:gd name="connsiteX5" fmla="*/ 0 w 2019300"/>
              <a:gd name="connsiteY5" fmla="*/ 1009650 h 1009650"/>
              <a:gd name="connsiteX6" fmla="*/ 1009650 w 20193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1009650">
                <a:moveTo>
                  <a:pt x="1009650" y="0"/>
                </a:moveTo>
                <a:cubicBezTo>
                  <a:pt x="1567264" y="0"/>
                  <a:pt x="2019300" y="452036"/>
                  <a:pt x="2019300" y="1009650"/>
                </a:cubicBezTo>
                <a:lnTo>
                  <a:pt x="1675292" y="1009650"/>
                </a:lnTo>
                <a:cubicBezTo>
                  <a:pt x="1675292" y="642026"/>
                  <a:pt x="1377274" y="344008"/>
                  <a:pt x="1009650" y="344008"/>
                </a:cubicBezTo>
                <a:cubicBezTo>
                  <a:pt x="642026" y="344008"/>
                  <a:pt x="344008" y="642026"/>
                  <a:pt x="344008" y="1009650"/>
                </a:cubicBezTo>
                <a:lnTo>
                  <a:pt x="0" y="1009650"/>
                </a:lnTo>
                <a:cubicBezTo>
                  <a:pt x="0" y="452036"/>
                  <a:pt x="452036" y="0"/>
                  <a:pt x="10096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7" name="자유형 76"/>
          <p:cNvSpPr/>
          <p:nvPr/>
        </p:nvSpPr>
        <p:spPr>
          <a:xfrm>
            <a:off x="5900963" y="1720850"/>
            <a:ext cx="2349500" cy="1174750"/>
          </a:xfrm>
          <a:custGeom>
            <a:avLst/>
            <a:gdLst>
              <a:gd name="connsiteX0" fmla="*/ 1009650 w 2019300"/>
              <a:gd name="connsiteY0" fmla="*/ 0 h 1009650"/>
              <a:gd name="connsiteX1" fmla="*/ 2019300 w 2019300"/>
              <a:gd name="connsiteY1" fmla="*/ 1009650 h 1009650"/>
              <a:gd name="connsiteX2" fmla="*/ 1675292 w 2019300"/>
              <a:gd name="connsiteY2" fmla="*/ 1009650 h 1009650"/>
              <a:gd name="connsiteX3" fmla="*/ 1009650 w 2019300"/>
              <a:gd name="connsiteY3" fmla="*/ 344008 h 1009650"/>
              <a:gd name="connsiteX4" fmla="*/ 344008 w 2019300"/>
              <a:gd name="connsiteY4" fmla="*/ 1009650 h 1009650"/>
              <a:gd name="connsiteX5" fmla="*/ 0 w 2019300"/>
              <a:gd name="connsiteY5" fmla="*/ 1009650 h 1009650"/>
              <a:gd name="connsiteX6" fmla="*/ 1009650 w 20193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1009650">
                <a:moveTo>
                  <a:pt x="1009650" y="0"/>
                </a:moveTo>
                <a:cubicBezTo>
                  <a:pt x="1567264" y="0"/>
                  <a:pt x="2019300" y="452036"/>
                  <a:pt x="2019300" y="1009650"/>
                </a:cubicBezTo>
                <a:lnTo>
                  <a:pt x="1675292" y="1009650"/>
                </a:lnTo>
                <a:cubicBezTo>
                  <a:pt x="1675292" y="642026"/>
                  <a:pt x="1377274" y="344008"/>
                  <a:pt x="1009650" y="344008"/>
                </a:cubicBezTo>
                <a:cubicBezTo>
                  <a:pt x="642026" y="344008"/>
                  <a:pt x="344008" y="642026"/>
                  <a:pt x="344008" y="1009650"/>
                </a:cubicBezTo>
                <a:lnTo>
                  <a:pt x="0" y="1009650"/>
                </a:lnTo>
                <a:cubicBezTo>
                  <a:pt x="0" y="452036"/>
                  <a:pt x="452036" y="0"/>
                  <a:pt x="10096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9" name="자유형 78"/>
          <p:cNvSpPr/>
          <p:nvPr/>
        </p:nvSpPr>
        <p:spPr>
          <a:xfrm rot="10800000">
            <a:off x="7857371" y="2895600"/>
            <a:ext cx="2349500" cy="1174750"/>
          </a:xfrm>
          <a:custGeom>
            <a:avLst/>
            <a:gdLst>
              <a:gd name="connsiteX0" fmla="*/ 1009650 w 2019300"/>
              <a:gd name="connsiteY0" fmla="*/ 0 h 1009650"/>
              <a:gd name="connsiteX1" fmla="*/ 2019300 w 2019300"/>
              <a:gd name="connsiteY1" fmla="*/ 1009650 h 1009650"/>
              <a:gd name="connsiteX2" fmla="*/ 1675292 w 2019300"/>
              <a:gd name="connsiteY2" fmla="*/ 1009650 h 1009650"/>
              <a:gd name="connsiteX3" fmla="*/ 1009650 w 2019300"/>
              <a:gd name="connsiteY3" fmla="*/ 344008 h 1009650"/>
              <a:gd name="connsiteX4" fmla="*/ 344008 w 2019300"/>
              <a:gd name="connsiteY4" fmla="*/ 1009650 h 1009650"/>
              <a:gd name="connsiteX5" fmla="*/ 0 w 2019300"/>
              <a:gd name="connsiteY5" fmla="*/ 1009650 h 1009650"/>
              <a:gd name="connsiteX6" fmla="*/ 1009650 w 2019300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300" h="1009650">
                <a:moveTo>
                  <a:pt x="1009650" y="0"/>
                </a:moveTo>
                <a:cubicBezTo>
                  <a:pt x="1567264" y="0"/>
                  <a:pt x="2019300" y="452036"/>
                  <a:pt x="2019300" y="1009650"/>
                </a:cubicBezTo>
                <a:lnTo>
                  <a:pt x="1675292" y="1009650"/>
                </a:lnTo>
                <a:cubicBezTo>
                  <a:pt x="1675292" y="642026"/>
                  <a:pt x="1377274" y="344008"/>
                  <a:pt x="1009650" y="344008"/>
                </a:cubicBezTo>
                <a:cubicBezTo>
                  <a:pt x="642026" y="344008"/>
                  <a:pt x="344008" y="642026"/>
                  <a:pt x="344008" y="1009650"/>
                </a:cubicBezTo>
                <a:lnTo>
                  <a:pt x="0" y="1009650"/>
                </a:lnTo>
                <a:cubicBezTo>
                  <a:pt x="0" y="452036"/>
                  <a:pt x="452036" y="0"/>
                  <a:pt x="10096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05884" y="260581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2015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개정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prstClr val="black"/>
                </a:solidFill>
                <a:ea typeface="맑은 고딕" panose="020B0503020000020004" pitchFamily="50" charset="-127"/>
              </a:rPr>
              <a:t>교육과정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13585" y="27263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초등학교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74095" y="272632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중학교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529419" y="273255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고등학교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419100" y="9081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현황과 주요 이슈들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F637B4-2B10-4749-98D8-25618037C8EB}"/>
              </a:ext>
            </a:extLst>
          </p:cNvPr>
          <p:cNvSpPr txBox="1"/>
          <p:nvPr/>
        </p:nvSpPr>
        <p:spPr>
          <a:xfrm>
            <a:off x="1985129" y="1089218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 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 교육을 위한 교육과정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3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But..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126439" y="2449548"/>
            <a:ext cx="837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17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시간은 초등학교 전체 교육과정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5,892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시간의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0.29%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34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시간인 중학교 조차도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3,366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시간의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1.3%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해당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Rectangle 23"/>
          <p:cNvSpPr/>
          <p:nvPr/>
        </p:nvSpPr>
        <p:spPr>
          <a:xfrm>
            <a:off x="548959" y="2449548"/>
            <a:ext cx="2451416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396000" tIns="36000" rIns="0" bIns="0" anchor="ctr" anchorCtr="0">
            <a:noAutofit/>
          </a:bodyPr>
          <a:lstStyle/>
          <a:p>
            <a:pPr indent="-303213" fontAlgn="ctr" latinLnBrk="0">
              <a:lnSpc>
                <a:spcPct val="90000"/>
              </a:lnSpc>
            </a:pPr>
            <a:r>
              <a:rPr lang="ko-KR" altLang="en-US" sz="16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절대적인 시간부족</a:t>
            </a:r>
            <a:endParaRPr lang="en-US" sz="16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xmlns="" id="{50F72350-DD46-1341-9C0C-DCEDB91E6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57038860"/>
              </p:ext>
            </p:extLst>
          </p:nvPr>
        </p:nvGraphicFramePr>
        <p:xfrm>
          <a:off x="1416000" y="4028542"/>
          <a:ext cx="4416424" cy="209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xmlns="" id="{E2CE9153-92D4-0048-8187-6D4AADDC6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31929665"/>
              </p:ext>
            </p:extLst>
          </p:nvPr>
        </p:nvGraphicFramePr>
        <p:xfrm>
          <a:off x="6096000" y="4047433"/>
          <a:ext cx="4416424" cy="209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EF9AE9-157B-F74D-A737-DE289D411F16}"/>
              </a:ext>
            </a:extLst>
          </p:cNvPr>
          <p:cNvSpPr txBox="1"/>
          <p:nvPr/>
        </p:nvSpPr>
        <p:spPr>
          <a:xfrm>
            <a:off x="6558736" y="6232932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김현철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2017;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정영식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E11CE1-C341-3A44-812B-31F763A49EF9}"/>
              </a:ext>
            </a:extLst>
          </p:cNvPr>
          <p:cNvSpPr txBox="1"/>
          <p:nvPr/>
        </p:nvSpPr>
        <p:spPr>
          <a:xfrm>
            <a:off x="1416000" y="1842536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 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 교육을 위한 교육과정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4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19101" y="9081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현황과 주요 이슈들</a:t>
            </a:r>
          </a:p>
        </p:txBody>
      </p:sp>
      <p:sp>
        <p:nvSpPr>
          <p:cNvPr id="4" name="타원 3"/>
          <p:cNvSpPr/>
          <p:nvPr/>
        </p:nvSpPr>
        <p:spPr>
          <a:xfrm>
            <a:off x="1033512" y="1141796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타원 4"/>
          <p:cNvSpPr/>
          <p:nvPr/>
        </p:nvSpPr>
        <p:spPr>
          <a:xfrm>
            <a:off x="1033512" y="2952921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타원 7"/>
          <p:cNvSpPr/>
          <p:nvPr/>
        </p:nvSpPr>
        <p:spPr>
          <a:xfrm>
            <a:off x="1033512" y="4764045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9" name="그룹 8"/>
          <p:cNvGrpSpPr/>
          <p:nvPr/>
        </p:nvGrpSpPr>
        <p:grpSpPr>
          <a:xfrm>
            <a:off x="2962576" y="1307247"/>
            <a:ext cx="8212505" cy="1046441"/>
            <a:chOff x="2753227" y="1064794"/>
            <a:chExt cx="8212505" cy="1046441"/>
          </a:xfrm>
        </p:grpSpPr>
        <p:sp>
          <p:nvSpPr>
            <p:cNvPr id="10" name="TextBox 9"/>
            <p:cNvSpPr txBox="1"/>
            <p:nvPr/>
          </p:nvSpPr>
          <p:spPr>
            <a:xfrm>
              <a:off x="2753227" y="1064794"/>
              <a:ext cx="5339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초등학교에서도 별도의 정보 교과목으로 두자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3227" y="1464904"/>
              <a:ext cx="8212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실과 교과 내의 단원 이부로 포함시키기 보다는 별도의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정보 교과목을 개설하여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교과로서의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위상을 강화하자는 주장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962576" y="3118372"/>
            <a:ext cx="8212505" cy="1046441"/>
            <a:chOff x="2753227" y="1064794"/>
            <a:chExt cx="8212505" cy="1046441"/>
          </a:xfrm>
        </p:grpSpPr>
        <p:sp>
          <p:nvSpPr>
            <p:cNvPr id="13" name="TextBox 12"/>
            <p:cNvSpPr txBox="1"/>
            <p:nvPr/>
          </p:nvSpPr>
          <p:spPr>
            <a:xfrm>
              <a:off x="2753227" y="1064794"/>
              <a:ext cx="5224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융복합교육이 이루어지기 쉽지 않을 수 있다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3227" y="1464904"/>
              <a:ext cx="8212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ICT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를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저네 교과목의 교수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학습 활동에 활용하는 것처럼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소프트웨어도 전 교과목들과 유기적 관련성을 갖도록 편성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운영할 필요가 있다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962576" y="4929496"/>
            <a:ext cx="8481809" cy="1046441"/>
            <a:chOff x="2753227" y="1064794"/>
            <a:chExt cx="8481809" cy="1046441"/>
          </a:xfrm>
        </p:grpSpPr>
        <p:sp>
          <p:nvSpPr>
            <p:cNvPr id="16" name="TextBox 15"/>
            <p:cNvSpPr txBox="1"/>
            <p:nvPr/>
          </p:nvSpPr>
          <p:spPr>
            <a:xfrm>
              <a:off x="2753227" y="1064794"/>
              <a:ext cx="3871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초</a:t>
              </a:r>
              <a:r>
                <a:rPr lang="en-US" altLang="ko-KR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중등학교와 대학교 간 연계성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3227" y="1464904"/>
              <a:ext cx="8481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초중고교의 소프트웨어 교육과 대학의 소프트웨어 교육을 어떻게 연계시킴으로써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보다 역량 있는 미래 인재로 성장시킬 수 있는가 하는 문제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59212" y="1645803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</a:t>
            </a:r>
            <a:r>
              <a:rPr lang="ko-KR" altLang="en-US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를</a:t>
            </a:r>
            <a:endParaRPr lang="en-US" altLang="ko-KR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별도 교과목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9211" y="345692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를</a:t>
            </a:r>
            <a:endParaRPr lang="en-US" altLang="ko-KR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통합 교과목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6686" y="52680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학교급간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연계성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EB06CC-D450-1B43-9AEA-B9C9A95F19CA}"/>
              </a:ext>
            </a:extLst>
          </p:cNvPr>
          <p:cNvSpPr txBox="1"/>
          <p:nvPr/>
        </p:nvSpPr>
        <p:spPr>
          <a:xfrm>
            <a:off x="1033512" y="704849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 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 교육을 위한 교육과정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42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1708484" y="1425743"/>
            <a:ext cx="8674772" cy="4728411"/>
            <a:chOff x="565484" y="1425742"/>
            <a:chExt cx="8674772" cy="4728411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953000" y="1425742"/>
              <a:ext cx="0" cy="47284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565484" y="3783931"/>
              <a:ext cx="867477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타원 1"/>
          <p:cNvSpPr/>
          <p:nvPr/>
        </p:nvSpPr>
        <p:spPr>
          <a:xfrm>
            <a:off x="5263802" y="2951734"/>
            <a:ext cx="1664396" cy="166439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5889" y="318376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교수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학습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방법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7978" y="2155024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디자인 사고를 기반으로 공감에서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비롯하여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문제를 정의하고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해결안을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/>
            </a:r>
            <a:b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고안한 뒤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프로토타입을 만들어 테스트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05316" y="1473865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디자인 기반 학습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1840" y="4039500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문제중심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학습이나 문제해결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학습을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위한 소프트웨어 교육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805316" y="5666871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문제중심학습</a:t>
            </a:r>
            <a:r>
              <a:rPr lang="en-US" altLang="ko-KR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융합교육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5673" y="2155024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관련 주요 내용들을 동영상 자료로 학습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교실 수업에서 다양한 활동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460158" y="1473865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 err="1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블랜디드</a:t>
            </a: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러닝</a:t>
            </a:r>
            <a:r>
              <a:rPr lang="en-US" altLang="ko-KR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ko-KR" altLang="en-US" sz="2000" spc="-50" dirty="0" err="1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플립러닝</a:t>
            </a:r>
            <a:endParaRPr lang="ko-KR" altLang="en-US" sz="20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5673" y="4038344"/>
            <a:ext cx="3207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시연중심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모형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재구성 중심 모형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 err="1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개발중심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모형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디자인 중심 모형</a:t>
            </a: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CT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요소 중심 모형 등 다섯 가지를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대표적인 소프트웨어 교수학습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모형으로 제안</a:t>
            </a:r>
            <a:endParaRPr lang="en-US" altLang="ko-KR" sz="1600" kern="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460158" y="5666871"/>
            <a:ext cx="2926529" cy="4271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36000" rIns="0" bIns="0" anchor="ctr" anchorCtr="0">
            <a:noAutofit/>
          </a:bodyPr>
          <a:lstStyle/>
          <a:p>
            <a:pPr indent="-303213" algn="ctr" fontAlgn="ctr" latinLnBrk="0">
              <a:lnSpc>
                <a:spcPct val="90000"/>
              </a:lnSpc>
            </a:pPr>
            <a:r>
              <a:rPr lang="ko-KR" altLang="en-US" sz="20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한국교육학술정보원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19100" y="9081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현황과 주요 이슈들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2893B4-BC2E-2947-A8DC-2C0927C03DF5}"/>
              </a:ext>
            </a:extLst>
          </p:cNvPr>
          <p:cNvSpPr txBox="1"/>
          <p:nvPr/>
        </p:nvSpPr>
        <p:spPr>
          <a:xfrm>
            <a:off x="1075976" y="874855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2)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교육을 위한 교육방법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13E281-51BF-E74D-867D-EE0E43EAE3E6}"/>
              </a:ext>
            </a:extLst>
          </p:cNvPr>
          <p:cNvSpPr txBox="1"/>
          <p:nvPr/>
        </p:nvSpPr>
        <p:spPr>
          <a:xfrm>
            <a:off x="2691980" y="2976018"/>
            <a:ext cx="2124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김수환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한성관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5F480D-B564-1D4C-8335-C6DF87070AB6}"/>
              </a:ext>
            </a:extLst>
          </p:cNvPr>
          <p:cNvSpPr txBox="1"/>
          <p:nvPr/>
        </p:nvSpPr>
        <p:spPr>
          <a:xfrm>
            <a:off x="7606713" y="2696540"/>
            <a:ext cx="2717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김진숙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(2017),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정영식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72F9DA-521D-5F43-8D68-83B7E2F94699}"/>
              </a:ext>
            </a:extLst>
          </p:cNvPr>
          <p:cNvSpPr txBox="1"/>
          <p:nvPr/>
        </p:nvSpPr>
        <p:spPr>
          <a:xfrm>
            <a:off x="2604477" y="4581844"/>
            <a:ext cx="21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권정인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김재현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C64EA1-5164-DD40-BCE6-D2517631C3DF}"/>
              </a:ext>
            </a:extLst>
          </p:cNvPr>
          <p:cNvSpPr txBox="1"/>
          <p:nvPr/>
        </p:nvSpPr>
        <p:spPr>
          <a:xfrm>
            <a:off x="1674595" y="4928447"/>
            <a:ext cx="3057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STEAM</a:t>
            </a:r>
            <a:r>
              <a:rPr lang="ko-KR" altLang="en-US" sz="16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교육과 연계한 융합교육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83B71C-265C-B74D-99AF-40D11890ACF7}"/>
              </a:ext>
            </a:extLst>
          </p:cNvPr>
          <p:cNvSpPr txBox="1"/>
          <p:nvPr/>
        </p:nvSpPr>
        <p:spPr>
          <a:xfrm>
            <a:off x="3036006" y="5224570"/>
            <a:ext cx="1633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함성진 외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7AF8DC2-5ADA-D847-9544-025092E4401B}"/>
              </a:ext>
            </a:extLst>
          </p:cNvPr>
          <p:cNvSpPr txBox="1"/>
          <p:nvPr/>
        </p:nvSpPr>
        <p:spPr>
          <a:xfrm>
            <a:off x="7575855" y="5281610"/>
            <a:ext cx="1633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김진숙 외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280129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19101" y="9081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현황과 주요 이슈들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6575258"/>
            <a:ext cx="12192000" cy="28274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타원 5"/>
          <p:cNvSpPr/>
          <p:nvPr/>
        </p:nvSpPr>
        <p:spPr>
          <a:xfrm>
            <a:off x="1954129" y="1064794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타원 6"/>
          <p:cNvSpPr/>
          <p:nvPr/>
        </p:nvSpPr>
        <p:spPr>
          <a:xfrm>
            <a:off x="8583529" y="2875919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타원 7"/>
          <p:cNvSpPr/>
          <p:nvPr/>
        </p:nvSpPr>
        <p:spPr>
          <a:xfrm>
            <a:off x="1954129" y="4687043"/>
            <a:ext cx="1654342" cy="16543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9" name="그룹 8"/>
          <p:cNvGrpSpPr/>
          <p:nvPr/>
        </p:nvGrpSpPr>
        <p:grpSpPr>
          <a:xfrm>
            <a:off x="4808115" y="1230245"/>
            <a:ext cx="7096815" cy="1323440"/>
            <a:chOff x="2753227" y="1064794"/>
            <a:chExt cx="7096815" cy="1323440"/>
          </a:xfrm>
        </p:grpSpPr>
        <p:sp>
          <p:nvSpPr>
            <p:cNvPr id="10" name="TextBox 9"/>
            <p:cNvSpPr txBox="1"/>
            <p:nvPr/>
          </p:nvSpPr>
          <p:spPr>
            <a:xfrm>
              <a:off x="2753227" y="1064794"/>
              <a:ext cx="5339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교수설계모형이 아닌 교수학습 모형으로 연구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3227" y="1464904"/>
              <a:ext cx="70968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교수자가 수업상황에서 어떤 절차와 과정을 거쳐 수업을 진행하는지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알려주는 </a:t>
              </a: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수업모형의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형태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-&gt;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컴퓨터교육 전공자가 아닌 교사가 보편적으로 활용하기 어려움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954129" y="3041370"/>
            <a:ext cx="5808000" cy="1323440"/>
            <a:chOff x="2753227" y="1064794"/>
            <a:chExt cx="5808000" cy="1323440"/>
          </a:xfrm>
        </p:grpSpPr>
        <p:sp>
          <p:nvSpPr>
            <p:cNvPr id="13" name="TextBox 12"/>
            <p:cNvSpPr txBox="1"/>
            <p:nvPr/>
          </p:nvSpPr>
          <p:spPr>
            <a:xfrm>
              <a:off x="2753227" y="1064794"/>
              <a:ext cx="580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설계시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고려해야 할 다양한 요소에 대한 설명 부족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3227" y="1464904"/>
              <a:ext cx="56477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학습자 분석에 대한 충분한 고려가 없기 때문에 어떤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학습자에게 어떤 </a:t>
              </a: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교수처방을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내리는 것이 적절한지 등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구체적 지침이나 안내가 없는 경우가 많음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808115" y="4852494"/>
            <a:ext cx="7301999" cy="1323440"/>
            <a:chOff x="2753227" y="1064794"/>
            <a:chExt cx="7301999" cy="1323440"/>
          </a:xfrm>
        </p:grpSpPr>
        <p:sp>
          <p:nvSpPr>
            <p:cNvPr id="16" name="TextBox 15"/>
            <p:cNvSpPr txBox="1"/>
            <p:nvPr/>
          </p:nvSpPr>
          <p:spPr>
            <a:xfrm>
              <a:off x="2753227" y="1064794"/>
              <a:ext cx="5923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학습유형이나 </a:t>
              </a:r>
              <a:r>
                <a:rPr kumimoji="0" lang="ko-KR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과제유형에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따른 </a:t>
              </a:r>
              <a:r>
                <a:rPr kumimoji="0" lang="ko-KR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수업설계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연구 부족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3227" y="1464904"/>
              <a:ext cx="73019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교육이 보다 다양하고 심도 있게 이루어지기 위해서는 어떤 유형의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학습주제나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문제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과제의 경우 어떤 방법이나 절차를 따르는 것이</a:t>
              </a:r>
              <a:endPara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적절한지 등에 대해 심층적인 연구와 현장 적용 노력이 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수반되어햐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함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40338" y="156880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교육모형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24645" y="3379926"/>
            <a:ext cx="117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설계시</a:t>
            </a:r>
            <a:endParaRPr lang="en-US" altLang="ko-KR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고려 요소</a:t>
            </a:r>
            <a:endParaRPr lang="en-US" altLang="ko-KR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0337" y="51910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학습유형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과제유형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4DD146-3A2A-D846-B6AA-6EF6774B1A8B}"/>
              </a:ext>
            </a:extLst>
          </p:cNvPr>
          <p:cNvSpPr txBox="1"/>
          <p:nvPr/>
        </p:nvSpPr>
        <p:spPr>
          <a:xfrm>
            <a:off x="1058283" y="641020"/>
            <a:ext cx="5224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2)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교육을 위한 교육방법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문제점</a:t>
            </a: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87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293854" y="1696415"/>
            <a:ext cx="3756157" cy="1375245"/>
            <a:chOff x="7150854" y="1912038"/>
            <a:chExt cx="3756157" cy="1375245"/>
          </a:xfrm>
        </p:grpSpPr>
        <p:sp>
          <p:nvSpPr>
            <p:cNvPr id="9" name="TextBox 8"/>
            <p:cNvSpPr txBox="1"/>
            <p:nvPr/>
          </p:nvSpPr>
          <p:spPr>
            <a:xfrm>
              <a:off x="7150854" y="1912038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교사들을 위한 소프트웨어 플랫폼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0855" y="2210065"/>
              <a:ext cx="375615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국내에는 교사들을 위한 전용 교육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플랫폼이 존재하지 않아 소프트웨어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교육과 관련된 정보를 얻고자 하는 일반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교사들이 어려움 격음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269810" y="4450420"/>
            <a:ext cx="3903633" cy="1621466"/>
            <a:chOff x="7126810" y="1912038"/>
            <a:chExt cx="3903633" cy="1621466"/>
          </a:xfrm>
        </p:grpSpPr>
        <p:sp>
          <p:nvSpPr>
            <p:cNvPr id="22" name="TextBox 21"/>
            <p:cNvSpPr txBox="1"/>
            <p:nvPr/>
          </p:nvSpPr>
          <p:spPr>
            <a:xfrm>
              <a:off x="7150854" y="1912038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초중고교 교사들을 다양하게 혼합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6810" y="2210065"/>
              <a:ext cx="390363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학교급별로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구분하여 실시하지 말고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다양하게 혼합하여 교육을 시키거나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다양한 교과목 전공 교사들이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함께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참여하는 소프트웨어 교육 연수 프로그램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개발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운영할 필요가 있음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52181" y="1696415"/>
            <a:ext cx="3651962" cy="1621466"/>
            <a:chOff x="-839190" y="2084780"/>
            <a:chExt cx="3651962" cy="1621466"/>
          </a:xfrm>
        </p:grpSpPr>
        <p:sp>
          <p:nvSpPr>
            <p:cNvPr id="25" name="TextBox 24"/>
            <p:cNvSpPr txBox="1"/>
            <p:nvPr/>
          </p:nvSpPr>
          <p:spPr>
            <a:xfrm>
              <a:off x="352259" y="2084780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연수 및 제도의 문제점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839190" y="2382807"/>
              <a:ext cx="365196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2018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년까지 초등교사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6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만명 대상 연수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-&gt;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전체 초등교사 중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30%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에 불과함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컴퓨터교육학과 폐지로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정보교사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부족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초등교사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양성과정시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필수과목 아님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중등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정복교사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중 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30%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이상이 부전공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41927" y="4450420"/>
            <a:ext cx="3756221" cy="1129024"/>
            <a:chOff x="-949444" y="4204165"/>
            <a:chExt cx="3756221" cy="1129024"/>
          </a:xfrm>
        </p:grpSpPr>
        <p:sp>
          <p:nvSpPr>
            <p:cNvPr id="28" name="TextBox 27"/>
            <p:cNvSpPr txBox="1"/>
            <p:nvPr/>
          </p:nvSpPr>
          <p:spPr>
            <a:xfrm>
              <a:off x="-45287" y="4204165"/>
              <a:ext cx="2852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교원연수 프로그램 다양화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949444" y="4502192"/>
              <a:ext cx="3756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특히 소프트웨어와 관련된 다양한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융합교육을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수행해 볼 수 있는 내용들이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연수 프로그램에 포함될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필요있음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타원 17"/>
          <p:cNvSpPr/>
          <p:nvPr/>
        </p:nvSpPr>
        <p:spPr>
          <a:xfrm>
            <a:off x="4428913" y="1965339"/>
            <a:ext cx="3334174" cy="3334172"/>
          </a:xfrm>
          <a:prstGeom prst="ellipse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50280" y="1965339"/>
            <a:ext cx="91440" cy="334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 rot="16200000">
            <a:off x="6055783" y="1959836"/>
            <a:ext cx="91440" cy="334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0925" y="412565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이슈</a:t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64997" y="267712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이슈</a:t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09334" y="412565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이슈</a:t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5228" y="26744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문제점</a:t>
            </a:r>
          </a:p>
        </p:txBody>
      </p:sp>
      <p:sp>
        <p:nvSpPr>
          <p:cNvPr id="6" name="타원 5"/>
          <p:cNvSpPr/>
          <p:nvPr/>
        </p:nvSpPr>
        <p:spPr>
          <a:xfrm>
            <a:off x="5809247" y="3345672"/>
            <a:ext cx="573506" cy="573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419100" y="9081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현황과 주요 이슈들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CC2DE7B-DA4B-104F-9076-DA3D61C10E26}"/>
              </a:ext>
            </a:extLst>
          </p:cNvPr>
          <p:cNvSpPr txBox="1"/>
          <p:nvPr/>
        </p:nvSpPr>
        <p:spPr>
          <a:xfrm>
            <a:off x="1073546" y="983704"/>
            <a:ext cx="4355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교육을 위한 교원 연수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1FA2D9-D002-B84C-8AF7-9EA43390D94D}"/>
              </a:ext>
            </a:extLst>
          </p:cNvPr>
          <p:cNvSpPr txBox="1"/>
          <p:nvPr/>
        </p:nvSpPr>
        <p:spPr>
          <a:xfrm>
            <a:off x="1756617" y="3317832"/>
            <a:ext cx="2101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kern="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강신천</a:t>
            </a:r>
            <a:r>
              <a: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정영식</a:t>
            </a:r>
            <a:r>
              <a: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44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19101" y="90814"/>
            <a:ext cx="672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현황과 주요 이슈들</a:t>
            </a:r>
          </a:p>
        </p:txBody>
      </p:sp>
      <p:sp>
        <p:nvSpPr>
          <p:cNvPr id="21" name="모서리가 둥근 직사각형 29">
            <a:extLst>
              <a:ext uri="{FF2B5EF4-FFF2-40B4-BE49-F238E27FC236}">
                <a16:creationId xmlns:a16="http://schemas.microsoft.com/office/drawing/2014/main" xmlns="" id="{5C15600F-5560-694D-87D9-8AD1E7F38902}"/>
              </a:ext>
            </a:extLst>
          </p:cNvPr>
          <p:cNvSpPr/>
          <p:nvPr/>
        </p:nvSpPr>
        <p:spPr>
          <a:xfrm>
            <a:off x="7281940" y="1473865"/>
            <a:ext cx="3167488" cy="4271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현 시점 주목할 부분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41795654-C0EF-C24F-B8EE-7D7CCF4137E8}"/>
              </a:ext>
            </a:extLst>
          </p:cNvPr>
          <p:cNvGrpSpPr/>
          <p:nvPr/>
        </p:nvGrpSpPr>
        <p:grpSpPr>
          <a:xfrm>
            <a:off x="1979060" y="2136880"/>
            <a:ext cx="2820003" cy="1494107"/>
            <a:chOff x="3509833" y="869612"/>
            <a:chExt cx="2820003" cy="149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EDCD6B6-A834-A045-B5C3-37903B3BDEB5}"/>
                </a:ext>
              </a:extLst>
            </p:cNvPr>
            <p:cNvSpPr txBox="1"/>
            <p:nvPr/>
          </p:nvSpPr>
          <p:spPr>
            <a:xfrm>
              <a:off x="3660519" y="869612"/>
              <a:ext cx="251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교육적 효과가 있는가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?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758B63E-9C52-2440-B6E2-636BC9E85F58}"/>
                </a:ext>
              </a:extLst>
            </p:cNvPr>
            <p:cNvSpPr txBox="1"/>
            <p:nvPr/>
          </p:nvSpPr>
          <p:spPr>
            <a:xfrm>
              <a:off x="3509833" y="1286501"/>
              <a:ext cx="28200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아직까지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교육의 효과를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뚜렷하게 증명할 수 있는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객관적인 연구결과 찾기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힘듬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주로 흥미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만족도 증진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모서리가 둥근 직사각형 23">
            <a:extLst>
              <a:ext uri="{FF2B5EF4-FFF2-40B4-BE49-F238E27FC236}">
                <a16:creationId xmlns:a16="http://schemas.microsoft.com/office/drawing/2014/main" xmlns="" id="{EF26571C-D4FD-1947-874C-23D25E01AD58}"/>
              </a:ext>
            </a:extLst>
          </p:cNvPr>
          <p:cNvSpPr/>
          <p:nvPr/>
        </p:nvSpPr>
        <p:spPr>
          <a:xfrm>
            <a:off x="1805316" y="1473865"/>
            <a:ext cx="3167488" cy="4271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</a:t>
            </a:r>
            <a:r>
              <a:rPr lang="ko-KR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교육 </a:t>
            </a:r>
            <a:r>
              <a:rPr lang="ko-KR" altLang="en-US" sz="20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효과성</a:t>
            </a:r>
            <a:r>
              <a:rPr lang="ko-KR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의심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모서리가 둥근 직사각형 26">
            <a:extLst>
              <a:ext uri="{FF2B5EF4-FFF2-40B4-BE49-F238E27FC236}">
                <a16:creationId xmlns:a16="http://schemas.microsoft.com/office/drawing/2014/main" xmlns="" id="{E60B26CD-4437-9141-92AC-C28048D9F71F}"/>
              </a:ext>
            </a:extLst>
          </p:cNvPr>
          <p:cNvSpPr/>
          <p:nvPr/>
        </p:nvSpPr>
        <p:spPr>
          <a:xfrm>
            <a:off x="4549644" y="1473865"/>
            <a:ext cx="3167488" cy="42712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효과성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논의 시기상조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B152B660-50AD-5F48-809B-719391A13222}"/>
              </a:ext>
            </a:extLst>
          </p:cNvPr>
          <p:cNvGrpSpPr/>
          <p:nvPr/>
        </p:nvGrpSpPr>
        <p:grpSpPr>
          <a:xfrm>
            <a:off x="4788593" y="2136880"/>
            <a:ext cx="2614819" cy="1494107"/>
            <a:chOff x="3612426" y="869612"/>
            <a:chExt cx="2614819" cy="149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8BA173D-A98C-A04E-8E37-80C8FA472416}"/>
                </a:ext>
              </a:extLst>
            </p:cNvPr>
            <p:cNvSpPr txBox="1"/>
            <p:nvPr/>
          </p:nvSpPr>
          <p:spPr>
            <a:xfrm>
              <a:off x="3840054" y="869612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컴퓨터적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사고 정의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E374D31-98E3-7648-820A-13C156723CE1}"/>
                </a:ext>
              </a:extLst>
            </p:cNvPr>
            <p:cNvSpPr txBox="1"/>
            <p:nvPr/>
          </p:nvSpPr>
          <p:spPr>
            <a:xfrm>
              <a:off x="3612426" y="1286501"/>
              <a:ext cx="261481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컴퓨터적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사고라는 것이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무엇을 뜻하는지 아직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학자들 사이에서 일치된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견해를 보이지 못하고 있음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FBA97622-0C84-6A42-8193-913BDF6C256A}"/>
              </a:ext>
            </a:extLst>
          </p:cNvPr>
          <p:cNvGrpSpPr/>
          <p:nvPr/>
        </p:nvGrpSpPr>
        <p:grpSpPr>
          <a:xfrm>
            <a:off x="7353093" y="2136880"/>
            <a:ext cx="3025187" cy="1740328"/>
            <a:chOff x="3407242" y="869612"/>
            <a:chExt cx="3025187" cy="17403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DFC1F42-4A6D-6745-BCC8-6A45080B8FA4}"/>
                </a:ext>
              </a:extLst>
            </p:cNvPr>
            <p:cNvSpPr txBox="1"/>
            <p:nvPr/>
          </p:nvSpPr>
          <p:spPr>
            <a:xfrm>
              <a:off x="3660520" y="869612"/>
              <a:ext cx="251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기술적 접근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질적 접근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D46EA31-4B58-904F-ADDC-4BC06C96C290}"/>
                </a:ext>
              </a:extLst>
            </p:cNvPr>
            <p:cNvSpPr txBox="1"/>
            <p:nvPr/>
          </p:nvSpPr>
          <p:spPr>
            <a:xfrm>
              <a:off x="3407242" y="1286501"/>
              <a:ext cx="302518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실제 교실수업에서 창의성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발현을 위한 확산적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사고활동이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이루어지고 있는지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문제해결을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위한 절차적 접근이 제대로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이루어지고 있는지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4CF34D-CFAA-3943-8D3C-0B0820FDD0A0}"/>
              </a:ext>
            </a:extLst>
          </p:cNvPr>
          <p:cNvSpPr txBox="1"/>
          <p:nvPr/>
        </p:nvSpPr>
        <p:spPr>
          <a:xfrm>
            <a:off x="1102121" y="866699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4)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교육의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효과성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탐색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91E3D465-2AA7-B245-8ED3-03E01779FC27}"/>
              </a:ext>
            </a:extLst>
          </p:cNvPr>
          <p:cNvGrpSpPr/>
          <p:nvPr/>
        </p:nvGrpSpPr>
        <p:grpSpPr>
          <a:xfrm>
            <a:off x="2088012" y="3882943"/>
            <a:ext cx="2672526" cy="1740328"/>
            <a:chOff x="3583572" y="869612"/>
            <a:chExt cx="2672526" cy="1740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F8F0799-09C3-C74A-8158-42C3C73167C5}"/>
                </a:ext>
              </a:extLst>
            </p:cNvPr>
            <p:cNvSpPr txBox="1"/>
            <p:nvPr/>
          </p:nvSpPr>
          <p:spPr>
            <a:xfrm>
              <a:off x="3724642" y="86961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연구학교 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효과성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분석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D6DE8F1-8BC8-6B41-A0A9-35894C16292C}"/>
                </a:ext>
              </a:extLst>
            </p:cNvPr>
            <p:cNvSpPr txBox="1"/>
            <p:nvPr/>
          </p:nvSpPr>
          <p:spPr>
            <a:xfrm>
              <a:off x="3583572" y="1286501"/>
              <a:ext cx="267252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학생들의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에 대한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긍정적 인식이나 태도가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컴퓨터적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사고 증진에 도움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그러나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컴퓨터적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사고 점수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일관성 부족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55F00FAA-CC39-984D-87FD-287FFAFC26A9}"/>
              </a:ext>
            </a:extLst>
          </p:cNvPr>
          <p:cNvGrpSpPr/>
          <p:nvPr/>
        </p:nvGrpSpPr>
        <p:grpSpPr>
          <a:xfrm>
            <a:off x="4759738" y="3882943"/>
            <a:ext cx="2672526" cy="1001664"/>
            <a:chOff x="3583574" y="869612"/>
            <a:chExt cx="2672526" cy="100166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FBCC06F-8485-FA45-841C-2A46F9524045}"/>
                </a:ext>
              </a:extLst>
            </p:cNvPr>
            <p:cNvSpPr txBox="1"/>
            <p:nvPr/>
          </p:nvSpPr>
          <p:spPr>
            <a:xfrm>
              <a:off x="3872117" y="869612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융합인재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미래역량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A301969-C267-9E4A-97E5-B7EF5D0A97A3}"/>
                </a:ext>
              </a:extLst>
            </p:cNvPr>
            <p:cNvSpPr txBox="1"/>
            <p:nvPr/>
          </p:nvSpPr>
          <p:spPr>
            <a:xfrm>
              <a:off x="3583574" y="1286501"/>
              <a:ext cx="2672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미래 역량은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컴퓨터적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사고 만을 뜻하는 것이 아님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80B48D-4DA8-5F4D-B8C7-2962A725B26B}"/>
              </a:ext>
            </a:extLst>
          </p:cNvPr>
          <p:cNvSpPr txBox="1"/>
          <p:nvPr/>
        </p:nvSpPr>
        <p:spPr>
          <a:xfrm>
            <a:off x="2390385" y="5784285"/>
            <a:ext cx="773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교육의 중요성과 가능성 영역을 더욱 확장시켜 줄 수 있다는 점에서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매우 의의 있는 일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67D27887-410F-B447-963E-CC7DA1BB7B90}"/>
              </a:ext>
            </a:extLst>
          </p:cNvPr>
          <p:cNvGrpSpPr/>
          <p:nvPr/>
        </p:nvGrpSpPr>
        <p:grpSpPr>
          <a:xfrm>
            <a:off x="7202420" y="3864882"/>
            <a:ext cx="3172663" cy="1494107"/>
            <a:chOff x="3333510" y="869612"/>
            <a:chExt cx="3172663" cy="14941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57ABBCA-5C94-9541-BA9A-95086CA103FF}"/>
                </a:ext>
              </a:extLst>
            </p:cNvPr>
            <p:cNvSpPr txBox="1"/>
            <p:nvPr/>
          </p:nvSpPr>
          <p:spPr>
            <a:xfrm>
              <a:off x="4128598" y="869612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전이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(transfer)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A2E1ECA-91A8-B844-B0C1-1D07FFC733F6}"/>
                </a:ext>
              </a:extLst>
            </p:cNvPr>
            <p:cNvSpPr txBox="1"/>
            <p:nvPr/>
          </p:nvSpPr>
          <p:spPr>
            <a:xfrm>
              <a:off x="3333510" y="1286501"/>
              <a:ext cx="31726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소프트웨어 교육에서는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이것이 컴퓨터 과학 이외의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분야에서 창의성을 증진시키는데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도움이 되는지 연구가 필요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322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여기서 잠깐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9CF0F2-9266-144C-9373-98A2406F6FE9}"/>
              </a:ext>
            </a:extLst>
          </p:cNvPr>
          <p:cNvSpPr txBox="1"/>
          <p:nvPr/>
        </p:nvSpPr>
        <p:spPr>
          <a:xfrm>
            <a:off x="2228684" y="3167390"/>
            <a:ext cx="7734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여러분들은 소프트웨어 교육에서 전이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(transfer)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컴퓨터 과학 이외의 분야에서 창의성 증진에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도움이 된다고 생각하시나요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만약 도움이 된다면 어떤 분야에 도움이 된다고 생각하시나요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853D9F-1594-7F41-B044-91D7C5F44E7E}"/>
              </a:ext>
            </a:extLst>
          </p:cNvPr>
          <p:cNvSpPr txBox="1"/>
          <p:nvPr/>
        </p:nvSpPr>
        <p:spPr>
          <a:xfrm>
            <a:off x="1686931" y="2047200"/>
            <a:ext cx="881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전이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(transfer)</a:t>
            </a:r>
          </a:p>
          <a:p>
            <a:pPr lvl="0" algn="ctr" latinLnBrk="0">
              <a:defRPr/>
            </a:pPr>
            <a:r>
              <a:rPr lang="ko-KR" altLang="en-US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소프트웨어 교육에서는 이것이 컴퓨터 과학 이외의</a:t>
            </a:r>
            <a:endParaRPr lang="en-US" altLang="ko-KR" kern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latinLnBrk="0">
              <a:defRPr/>
            </a:pPr>
            <a:r>
              <a:rPr lang="ko-KR" altLang="en-US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분야에서 창의성을 증진시키는데 도움이 되는지 연구가 필요</a:t>
            </a:r>
            <a:endParaRPr lang="en-US" altLang="ko-KR" kern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3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181125"/>
            <a:ext cx="1066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Chap.4 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미래 소프트웨어 교육을 위한 교육공학자들의 역할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62000" y="5543260"/>
            <a:ext cx="5796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21" y="3357198"/>
            <a:ext cx="698072" cy="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33944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현황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126439" y="2449548"/>
            <a:ext cx="837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교육은 교육공학자들이 적극 관심을 갖고 연구할 가치가 있는 주제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그럼에도 불구하고 현재 소프트웨어 교육에 관한 연구는 주로 컴퓨터공학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컴퓨터과학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컴퓨터교육 전문가들에게 맡겨져 있다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Rectangle 23"/>
          <p:cNvSpPr/>
          <p:nvPr/>
        </p:nvSpPr>
        <p:spPr>
          <a:xfrm>
            <a:off x="548959" y="2449548"/>
            <a:ext cx="2408554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396000" tIns="36000" rIns="0" bIns="0" anchor="ctr" anchorCtr="0">
            <a:noAutofit/>
          </a:bodyPr>
          <a:lstStyle/>
          <a:p>
            <a:pPr indent="-303213" fontAlgn="ctr" latinLnBrk="0">
              <a:lnSpc>
                <a:spcPct val="90000"/>
              </a:lnSpc>
            </a:pPr>
            <a:r>
              <a:rPr lang="ko-KR" altLang="en-US" sz="16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</a:t>
            </a:r>
            <a:r>
              <a:rPr lang="en-US" altLang="ko-KR" sz="16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SW</a:t>
            </a:r>
            <a:r>
              <a:rPr lang="ko-KR" altLang="en-US" sz="16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현황</a:t>
            </a:r>
            <a:endParaRPr lang="en-US" sz="16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9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181125"/>
            <a:ext cx="885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Chap.1 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컴퓨터보조수업에서 소프트웨어 교육으로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62000" y="5566120"/>
            <a:ext cx="5796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21" y="3357198"/>
            <a:ext cx="698072" cy="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1309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1786"/>
            <a:ext cx="898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</a:t>
            </a:r>
            <a:r>
              <a:rPr lang="ko-KR" altLang="en-US" sz="28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미래 소프트웨어 교육을 위한 교육공학자들의 역할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25006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교육공학자들이 수행해야 할 역할</a:t>
            </a:r>
          </a:p>
        </p:txBody>
      </p:sp>
      <p:sp>
        <p:nvSpPr>
          <p:cNvPr id="6" name="타원 5"/>
          <p:cNvSpPr/>
          <p:nvPr/>
        </p:nvSpPr>
        <p:spPr>
          <a:xfrm>
            <a:off x="1224467" y="2316879"/>
            <a:ext cx="2495600" cy="2495600"/>
          </a:xfrm>
          <a:prstGeom prst="ellipse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소프트웨어 교육 담론</a:t>
            </a:r>
            <a:endParaRPr lang="en-US" altLang="ko-KR" sz="2400" dirty="0"/>
          </a:p>
          <a:p>
            <a:pPr algn="ctr"/>
            <a:r>
              <a:rPr lang="ko-KR" altLang="en-US" sz="2400" dirty="0"/>
              <a:t>적극 참여</a:t>
            </a:r>
            <a:endParaRPr lang="en-US" altLang="ko-K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2267" y="5143006"/>
            <a:ext cx="2880000" cy="3200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indent="-303213" fontAlgn="ctr" latinLnBrk="0">
              <a:lnSpc>
                <a:spcPct val="90000"/>
              </a:lnSpc>
              <a:defRPr sz="1600" spc="-5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LG스마트체 SemiBold" pitchFamily="50" charset="-127"/>
                <a:ea typeface="LG스마트체 SemiBold" pitchFamily="50" charset="-127"/>
              </a:defRPr>
            </a:lvl1pPr>
          </a:lstStyle>
          <a:p>
            <a:pPr algn="ctr"/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학회차원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848200" y="2316879"/>
            <a:ext cx="2495600" cy="2495600"/>
          </a:xfrm>
          <a:prstGeom prst="ellipse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교수설계 모형</a:t>
            </a:r>
            <a:r>
              <a:rPr lang="en-US" altLang="ko-KR" sz="2400" dirty="0"/>
              <a:t>,</a:t>
            </a:r>
            <a:r>
              <a:rPr lang="ko-KR" altLang="en-US" sz="2400" dirty="0"/>
              <a:t> 교수학습 모형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6000" y="5143006"/>
            <a:ext cx="2880000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indent="-303213" fontAlgn="ctr" latinLnBrk="0">
              <a:lnSpc>
                <a:spcPct val="90000"/>
              </a:lnSpc>
              <a:defRPr sz="1600" spc="-5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LG스마트체 SemiBold" pitchFamily="50" charset="-127"/>
                <a:ea typeface="LG스마트체 SemiBold" pitchFamily="50" charset="-127"/>
              </a:defRPr>
            </a:lvl1pPr>
          </a:lstStyle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SW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교육을 위한 교수설계모형</a:t>
            </a:r>
          </a:p>
        </p:txBody>
      </p:sp>
      <p:sp>
        <p:nvSpPr>
          <p:cNvPr id="16" name="타원 15"/>
          <p:cNvSpPr/>
          <p:nvPr/>
        </p:nvSpPr>
        <p:spPr>
          <a:xfrm>
            <a:off x="8471933" y="2316879"/>
            <a:ext cx="2495600" cy="2495600"/>
          </a:xfrm>
          <a:prstGeom prst="ellipse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수업분석</a:t>
            </a:r>
            <a:r>
              <a:rPr lang="ko-KR" altLang="en-US" sz="2400" dirty="0"/>
              <a:t> 및</a:t>
            </a:r>
            <a:endParaRPr lang="en-US" altLang="ko-KR" sz="2400" dirty="0"/>
          </a:p>
          <a:p>
            <a:pPr algn="ctr"/>
            <a:r>
              <a:rPr lang="ko-KR" altLang="en-US" sz="2400" dirty="0" err="1"/>
              <a:t>수업컨설팅</a:t>
            </a:r>
            <a:endParaRPr lang="ko-KR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79733" y="5143006"/>
            <a:ext cx="2880000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indent="-303213" fontAlgn="ctr" latinLnBrk="0">
              <a:lnSpc>
                <a:spcPct val="90000"/>
              </a:lnSpc>
              <a:defRPr sz="1600" spc="-5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LG스마트체 SemiBold" pitchFamily="50" charset="-127"/>
                <a:ea typeface="LG스마트체 SemiBold" pitchFamily="50" charset="-127"/>
              </a:defRPr>
            </a:lvl1pPr>
          </a:lstStyle>
          <a:p>
            <a:pPr algn="ctr"/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수업분석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도구 개발 필요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4467" y="5565688"/>
            <a:ext cx="24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학회 차원에서  교육공학 연구주제의 한 범주로 소프트웨어 교육을 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설정하고 방향에 대해 목소리를 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내야함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8200" y="5565688"/>
            <a:ext cx="24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Merill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내용요소제시이론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Reigeluth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정교화이론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블랜디드러닝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…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교육의 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효과성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효율성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증진에 어떤 도움을 줄 수 있는지 고민해 볼 필요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1933" y="5565688"/>
            <a:ext cx="24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수업의 전체적 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구성체계와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수업목표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방법간의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일관성 확인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소프트웨어 교육 많이 참관할 필요가 있음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-&gt;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학회차원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시도교육청 연계 필요</a:t>
            </a:r>
          </a:p>
        </p:txBody>
      </p:sp>
    </p:spTree>
    <p:extLst>
      <p:ext uri="{BB962C8B-B14F-4D97-AF65-F5344CB8AC3E}">
        <p14:creationId xmlns:p14="http://schemas.microsoft.com/office/powerpoint/2010/main" xmlns="" val="3555939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1786"/>
            <a:ext cx="898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</a:t>
            </a:r>
            <a:r>
              <a:rPr lang="ko-KR" altLang="en-US" sz="28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미래 소프트웨어 교육을 위한 교육공학자들의 역할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25006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교육공학자들이 수행해야 할 역할</a:t>
            </a:r>
          </a:p>
        </p:txBody>
      </p:sp>
      <p:sp>
        <p:nvSpPr>
          <p:cNvPr id="6" name="타원 5"/>
          <p:cNvSpPr/>
          <p:nvPr/>
        </p:nvSpPr>
        <p:spPr>
          <a:xfrm>
            <a:off x="2418619" y="2316879"/>
            <a:ext cx="2495600" cy="2495600"/>
          </a:xfrm>
          <a:prstGeom prst="ellipse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역량기반</a:t>
            </a:r>
            <a:endParaRPr lang="en-US" altLang="ko-KR" sz="2400" dirty="0"/>
          </a:p>
          <a:p>
            <a:pPr algn="ctr"/>
            <a:r>
              <a:rPr lang="ko-KR" altLang="en-US" sz="2400" dirty="0"/>
              <a:t>교육과정</a:t>
            </a:r>
            <a:endParaRPr lang="en-US" altLang="ko-KR" sz="2400" dirty="0"/>
          </a:p>
          <a:p>
            <a:pPr algn="ctr"/>
            <a:r>
              <a:rPr lang="ko-KR" altLang="en-US" sz="2400" dirty="0"/>
              <a:t>개발 참여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6419" y="5167628"/>
            <a:ext cx="2880000" cy="3200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indent="-303213" fontAlgn="ctr" latinLnBrk="0">
              <a:lnSpc>
                <a:spcPct val="90000"/>
              </a:lnSpc>
              <a:defRPr sz="1600" spc="-5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LG스마트체 SemiBold" pitchFamily="50" charset="-127"/>
                <a:ea typeface="LG스마트체 SemiBold" pitchFamily="50" charset="-127"/>
              </a:defRPr>
            </a:lvl1pPr>
          </a:lstStyle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미래 인재 역량 개념화</a:t>
            </a:r>
          </a:p>
        </p:txBody>
      </p:sp>
      <p:sp>
        <p:nvSpPr>
          <p:cNvPr id="16" name="타원 15"/>
          <p:cNvSpPr/>
          <p:nvPr/>
        </p:nvSpPr>
        <p:spPr>
          <a:xfrm>
            <a:off x="7469983" y="2316879"/>
            <a:ext cx="2495600" cy="2495600"/>
          </a:xfrm>
          <a:prstGeom prst="ellipse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공동연구</a:t>
            </a:r>
            <a:endParaRPr lang="en-US" altLang="ko-KR" sz="2400" dirty="0"/>
          </a:p>
          <a:p>
            <a:pPr algn="ctr"/>
            <a:r>
              <a:rPr lang="ko-KR" altLang="en-US" sz="2400" dirty="0"/>
              <a:t>및</a:t>
            </a:r>
            <a:endParaRPr lang="en-US" altLang="ko-KR" sz="2400" dirty="0"/>
          </a:p>
          <a:p>
            <a:pPr algn="ctr"/>
            <a:r>
              <a:rPr lang="ko-KR" altLang="en-US" sz="2400" dirty="0"/>
              <a:t>개발 활동</a:t>
            </a:r>
            <a:endParaRPr lang="en-US" altLang="ko-KR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77783" y="5143006"/>
            <a:ext cx="2880000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indent="-303213" fontAlgn="ctr" latinLnBrk="0">
              <a:lnSpc>
                <a:spcPct val="90000"/>
              </a:lnSpc>
              <a:defRPr sz="1600" spc="-5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LG스마트체 SemiBold" pitchFamily="50" charset="-127"/>
                <a:ea typeface="LG스마트체 SemiBold" pitchFamily="50" charset="-127"/>
              </a:defRPr>
            </a:lvl1pPr>
          </a:lstStyle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컴퓨터과학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교육 연구자와 협력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6418" y="5605234"/>
            <a:ext cx="287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미래사회에서 소프트웨어의 역할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미래사회에  적응할  인재 길러낼 방법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인재들에게 필요한 사고능력 등</a:t>
            </a:r>
            <a:endParaRPr lang="en-US" altLang="ko-KR" sz="14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다각적 탐색</a:t>
            </a:r>
            <a:r>
              <a:rPr lang="en-US" altLang="ko-KR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토론 필요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7783" y="5605234"/>
            <a:ext cx="2879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활발한 토의와 토론을 통해 보다 바람직한 소프트웨어 교육의 발전방향을 함께 모색하고자 노력해야 함</a:t>
            </a:r>
          </a:p>
        </p:txBody>
      </p:sp>
    </p:spTree>
    <p:extLst>
      <p:ext uri="{BB962C8B-B14F-4D97-AF65-F5344CB8AC3E}">
        <p14:creationId xmlns:p14="http://schemas.microsoft.com/office/powerpoint/2010/main" xmlns="" val="398065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여기서 잠깐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853D9F-1594-7F41-B044-91D7C5F44E7E}"/>
              </a:ext>
            </a:extLst>
          </p:cNvPr>
          <p:cNvSpPr txBox="1"/>
          <p:nvPr/>
        </p:nvSpPr>
        <p:spPr>
          <a:xfrm>
            <a:off x="1617357" y="2762817"/>
            <a:ext cx="881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교육공학 학회 차원에서 소프트웨어 교육을 위한 움직임이나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컴퓨터 공학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컴퓨터 교육 분야와 교류가 있는지 알고 싶습니다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056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문제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126439" y="2449548"/>
            <a:ext cx="837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설계 및 개발을 위한 알고리즘 작성이나 프로그래밍 경험이 거의 없다는 것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그렇기 때문에 소프트웨어 개발의 프로세스나 그 과정에 수반되는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사고체계나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문제해결 활동의 작동원리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메카니즘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등을 이해하는데 어려움을 겪을 수 있음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Rectangle 23"/>
          <p:cNvSpPr/>
          <p:nvPr/>
        </p:nvSpPr>
        <p:spPr>
          <a:xfrm>
            <a:off x="548959" y="2449548"/>
            <a:ext cx="2408554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396000" tIns="36000" rIns="0" bIns="0" anchor="ctr" anchorCtr="0">
            <a:noAutofit/>
          </a:bodyPr>
          <a:lstStyle/>
          <a:p>
            <a:pPr indent="-303213" fontAlgn="ctr" latinLnBrk="0">
              <a:lnSpc>
                <a:spcPct val="90000"/>
              </a:lnSpc>
            </a:pPr>
            <a:r>
              <a:rPr lang="ko-KR" altLang="en-US" sz="1600" spc="-50" dirty="0" err="1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교육공학자</a:t>
            </a:r>
            <a:r>
              <a:rPr lang="ko-KR" altLang="en-US" sz="16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취약점</a:t>
            </a:r>
            <a:endParaRPr lang="en-US" sz="16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8AF9B72A-16E0-2D45-994D-CEAAC57D4A69}"/>
              </a:ext>
            </a:extLst>
          </p:cNvPr>
          <p:cNvSpPr/>
          <p:nvPr/>
        </p:nvSpPr>
        <p:spPr>
          <a:xfrm>
            <a:off x="548959" y="4016058"/>
            <a:ext cx="2408554" cy="360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E818E"/>
              </a:gs>
              <a:gs pos="100000">
                <a:srgbClr val="50525C"/>
              </a:gs>
            </a:gsLst>
            <a:lin ang="2700000" scaled="1"/>
          </a:gradFill>
          <a:ln w="31750">
            <a:noFill/>
          </a:ln>
          <a:effectLst/>
        </p:spPr>
        <p:txBody>
          <a:bodyPr wrap="square" lIns="396000" tIns="36000" rIns="0" bIns="0" anchor="ctr" anchorCtr="0">
            <a:noAutofit/>
          </a:bodyPr>
          <a:lstStyle/>
          <a:p>
            <a:pPr indent="-303213" fontAlgn="ctr" latinLnBrk="0">
              <a:lnSpc>
                <a:spcPct val="90000"/>
              </a:lnSpc>
            </a:pPr>
            <a:r>
              <a:rPr lang="ko-KR" altLang="en-US" sz="1600" spc="-50" dirty="0">
                <a:ln w="3175">
                  <a:solidFill>
                    <a:prstClr val="white">
                      <a:alpha val="0"/>
                    </a:prst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문제점 해결 방안</a:t>
            </a:r>
            <a:endParaRPr lang="en-US" sz="1600" spc="-50" dirty="0">
              <a:ln w="3175">
                <a:solidFill>
                  <a:prstClr val="white">
                    <a:alpha val="0"/>
                  </a:prstClr>
                </a:solidFill>
                <a:miter lim="800000"/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8004C8-A968-6340-AA7B-2D3E442F5713}"/>
              </a:ext>
            </a:extLst>
          </p:cNvPr>
          <p:cNvSpPr txBox="1"/>
          <p:nvPr/>
        </p:nvSpPr>
        <p:spPr>
          <a:xfrm>
            <a:off x="3100314" y="4016058"/>
            <a:ext cx="837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교육에 관심이 있는 젊은 교육공학자들을 대상으로 한국교육공학회 차원에서 한국컴퓨터교육학회나 한국정보교육학회 전문가들을 초빙하여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C2B2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설계 및 개발 프로그램을 운영해 볼 필요도 있음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C2B2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375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8600" y="45579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여기서 잠깐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  <a:endParaRPr lang="ko-KR" altLang="en-US" sz="6000" spc="-150" dirty="0">
              <a:ln w="3175">
                <a:solidFill>
                  <a:schemeClr val="bg1">
                    <a:alpha val="0"/>
                  </a:schemeClr>
                </a:solidFill>
                <a:miter lim="800000"/>
              </a:ln>
              <a:solidFill>
                <a:srgbClr val="20439D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16000" y="1521095"/>
            <a:ext cx="9360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853D9F-1594-7F41-B044-91D7C5F44E7E}"/>
              </a:ext>
            </a:extLst>
          </p:cNvPr>
          <p:cNvSpPr txBox="1"/>
          <p:nvPr/>
        </p:nvSpPr>
        <p:spPr>
          <a:xfrm>
            <a:off x="1686934" y="2226104"/>
            <a:ext cx="8818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교육공학자가 모든 분야의 지식에 정통할 수는 없기에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여러가지 분석 기법을 활용하고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외부전문가의 도움을 받아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교수설계를 진행한다고 알고 있습니다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하지만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,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분명히 어느정도 해당분야에 지식이 있으면 분명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설계에는 도움이 될 것이라 생각합니다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교육공학자가 소프트웨어 교육 설계를 원활하게 진행하려면</a:t>
            </a: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kern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어느정도의</a:t>
            </a:r>
            <a:r>
              <a:rPr lang="ko-KR" altLang="en-US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소프트웨어 기반 지식이 있어야한다고 생각하시나요</a:t>
            </a:r>
            <a:r>
              <a:rPr lang="en-US" altLang="ko-KR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948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181125"/>
            <a:ext cx="885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Chap.5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과거를 통해 바라보는 미래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62000" y="5543260"/>
            <a:ext cx="5796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21" y="3357198"/>
            <a:ext cx="698072" cy="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75723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19101" y="90814"/>
            <a:ext cx="4831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과거를 통해 바라보는 미래</a:t>
            </a:r>
          </a:p>
        </p:txBody>
      </p:sp>
      <p:sp>
        <p:nvSpPr>
          <p:cNvPr id="21" name="모서리가 둥근 직사각형 29">
            <a:extLst>
              <a:ext uri="{FF2B5EF4-FFF2-40B4-BE49-F238E27FC236}">
                <a16:creationId xmlns:a16="http://schemas.microsoft.com/office/drawing/2014/main" xmlns="" id="{5C15600F-5560-694D-87D9-8AD1E7F38902}"/>
              </a:ext>
            </a:extLst>
          </p:cNvPr>
          <p:cNvSpPr/>
          <p:nvPr/>
        </p:nvSpPr>
        <p:spPr>
          <a:xfrm>
            <a:off x="7281940" y="1473865"/>
            <a:ext cx="3167488" cy="4271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우려되는 점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41795654-C0EF-C24F-B8EE-7D7CCF4137E8}"/>
              </a:ext>
            </a:extLst>
          </p:cNvPr>
          <p:cNvGrpSpPr/>
          <p:nvPr/>
        </p:nvGrpSpPr>
        <p:grpSpPr>
          <a:xfrm>
            <a:off x="2110508" y="2136880"/>
            <a:ext cx="2557110" cy="1494107"/>
            <a:chOff x="3641281" y="869612"/>
            <a:chExt cx="2557110" cy="149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EDCD6B6-A834-A045-B5C3-37903B3BDEB5}"/>
                </a:ext>
              </a:extLst>
            </p:cNvPr>
            <p:cNvSpPr txBox="1"/>
            <p:nvPr/>
          </p:nvSpPr>
          <p:spPr>
            <a:xfrm>
              <a:off x="3840057" y="869612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정규 교육과정 편성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758B63E-9C52-2440-B6E2-636BC9E85F58}"/>
                </a:ext>
              </a:extLst>
            </p:cNvPr>
            <p:cNvSpPr txBox="1"/>
            <p:nvPr/>
          </p:nvSpPr>
          <p:spPr>
            <a:xfrm>
              <a:off x="3641281" y="1286501"/>
              <a:ext cx="25571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컴퓨터과학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컴퓨터교육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관련 연구자들과 이 분야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종사자들의 지속적 노력이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결실을 본 것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모서리가 둥근 직사각형 23">
            <a:extLst>
              <a:ext uri="{FF2B5EF4-FFF2-40B4-BE49-F238E27FC236}">
                <a16:creationId xmlns:a16="http://schemas.microsoft.com/office/drawing/2014/main" xmlns="" id="{EF26571C-D4FD-1947-874C-23D25E01AD58}"/>
              </a:ext>
            </a:extLst>
          </p:cNvPr>
          <p:cNvSpPr/>
          <p:nvPr/>
        </p:nvSpPr>
        <p:spPr>
          <a:xfrm>
            <a:off x="1805316" y="1473865"/>
            <a:ext cx="3167488" cy="4271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 교육</a:t>
            </a:r>
          </a:p>
        </p:txBody>
      </p:sp>
      <p:sp>
        <p:nvSpPr>
          <p:cNvPr id="26" name="모서리가 둥근 직사각형 26">
            <a:extLst>
              <a:ext uri="{FF2B5EF4-FFF2-40B4-BE49-F238E27FC236}">
                <a16:creationId xmlns:a16="http://schemas.microsoft.com/office/drawing/2014/main" xmlns="" id="{E60B26CD-4437-9141-92AC-C28048D9F71F}"/>
              </a:ext>
            </a:extLst>
          </p:cNvPr>
          <p:cNvSpPr/>
          <p:nvPr/>
        </p:nvSpPr>
        <p:spPr>
          <a:xfrm>
            <a:off x="4549644" y="1473865"/>
            <a:ext cx="3167488" cy="427129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Cuban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‘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교사와 기계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’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B152B660-50AD-5F48-809B-719391A13222}"/>
              </a:ext>
            </a:extLst>
          </p:cNvPr>
          <p:cNvGrpSpPr/>
          <p:nvPr/>
        </p:nvGrpSpPr>
        <p:grpSpPr>
          <a:xfrm>
            <a:off x="4686002" y="2136880"/>
            <a:ext cx="2820003" cy="1494107"/>
            <a:chOff x="3509835" y="869612"/>
            <a:chExt cx="2820003" cy="149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8BA173D-A98C-A04E-8E37-80C8FA472416}"/>
                </a:ext>
              </a:extLst>
            </p:cNvPr>
            <p:cNvSpPr txBox="1"/>
            <p:nvPr/>
          </p:nvSpPr>
          <p:spPr>
            <a:xfrm>
              <a:off x="3955473" y="869612"/>
              <a:ext cx="1928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매체와 교육 혁신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E374D31-98E3-7648-820A-13C156723CE1}"/>
                </a:ext>
              </a:extLst>
            </p:cNvPr>
            <p:cNvSpPr txBox="1"/>
            <p:nvPr/>
          </p:nvSpPr>
          <p:spPr>
            <a:xfrm>
              <a:off x="3509835" y="1286501"/>
              <a:ext cx="28200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다양한 매체와 테크놀로지는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교육 혁신이라는 성과를 내지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못하고 실패로 끝난 경우가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많음을 강조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55F00FAA-CC39-984D-87FD-287FFAFC26A9}"/>
              </a:ext>
            </a:extLst>
          </p:cNvPr>
          <p:cNvGrpSpPr/>
          <p:nvPr/>
        </p:nvGrpSpPr>
        <p:grpSpPr>
          <a:xfrm>
            <a:off x="7506005" y="2136880"/>
            <a:ext cx="2499402" cy="1001664"/>
            <a:chOff x="3670140" y="869612"/>
            <a:chExt cx="2499402" cy="100166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FBCC06F-8485-FA45-841C-2A46F9524045}"/>
                </a:ext>
              </a:extLst>
            </p:cNvPr>
            <p:cNvSpPr txBox="1"/>
            <p:nvPr/>
          </p:nvSpPr>
          <p:spPr>
            <a:xfrm>
              <a:off x="4218367" y="86961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우려되는 점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A301969-C267-9E4A-97E5-B7EF5D0A97A3}"/>
                </a:ext>
              </a:extLst>
            </p:cNvPr>
            <p:cNvSpPr txBox="1"/>
            <p:nvPr/>
          </p:nvSpPr>
          <p:spPr>
            <a:xfrm>
              <a:off x="3670140" y="1286501"/>
              <a:ext cx="24994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소프트웨어 교육에서조차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다시 반복될 우려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80B48D-4DA8-5F4D-B8C7-2962A725B26B}"/>
              </a:ext>
            </a:extLst>
          </p:cNvPr>
          <p:cNvSpPr txBox="1"/>
          <p:nvPr/>
        </p:nvSpPr>
        <p:spPr>
          <a:xfrm>
            <a:off x="2309284" y="4283762"/>
            <a:ext cx="773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과거 새로운 매체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테크놀로지를 도입했다가 실패한 사례들에 대해 다시 한 번 점검해 보면서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잘못된 과거들을 반복하지 않고 미래를 어떻게 대비해 나갈 수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있을 것인지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교육공학자들의 깊은 성찰과 새로운 분발이 필요한 시점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758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046133" y="2506418"/>
            <a:ext cx="8099734" cy="1111023"/>
            <a:chOff x="2143188" y="455791"/>
            <a:chExt cx="11734800" cy="1111023"/>
          </a:xfrm>
        </p:grpSpPr>
        <p:sp>
          <p:nvSpPr>
            <p:cNvPr id="54" name="TextBox 53"/>
            <p:cNvSpPr txBox="1"/>
            <p:nvPr/>
          </p:nvSpPr>
          <p:spPr>
            <a:xfrm>
              <a:off x="2143188" y="455791"/>
              <a:ext cx="11734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150">
                  <a:ln w="3175">
                    <a:solidFill>
                      <a:schemeClr val="bg1">
                        <a:alpha val="0"/>
                      </a:schemeClr>
                    </a:solidFill>
                    <a:miter lim="800000"/>
                  </a:ln>
                  <a:solidFill>
                    <a:srgbClr val="20439D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Thank you!</a:t>
              </a:r>
              <a:endParaRPr lang="ko-KR" altLang="en-US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20439D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330588" y="1521095"/>
              <a:ext cx="9360000" cy="45719"/>
            </a:xfrm>
            <a:prstGeom prst="rect">
              <a:avLst/>
            </a:prstGeom>
            <a:solidFill>
              <a:srgbClr val="AB8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964" y="5765533"/>
            <a:ext cx="698072" cy="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58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1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19101" y="90814"/>
            <a:ext cx="724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컴퓨터보조수업에서 소프트웨어 교육으로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33512" y="1141796"/>
            <a:ext cx="1654342" cy="165434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5" name="타원 4"/>
          <p:cNvSpPr/>
          <p:nvPr/>
        </p:nvSpPr>
        <p:spPr>
          <a:xfrm>
            <a:off x="1033512" y="2952921"/>
            <a:ext cx="1654342" cy="165434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타원 7"/>
          <p:cNvSpPr/>
          <p:nvPr/>
        </p:nvSpPr>
        <p:spPr>
          <a:xfrm>
            <a:off x="1033512" y="4764045"/>
            <a:ext cx="1654342" cy="165434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9" name="그룹 8"/>
          <p:cNvGrpSpPr/>
          <p:nvPr/>
        </p:nvGrpSpPr>
        <p:grpSpPr>
          <a:xfrm>
            <a:off x="2962576" y="1307247"/>
            <a:ext cx="7750840" cy="1046441"/>
            <a:chOff x="2753227" y="1064794"/>
            <a:chExt cx="7750840" cy="1046441"/>
          </a:xfrm>
        </p:grpSpPr>
        <p:sp>
          <p:nvSpPr>
            <p:cNvPr id="10" name="TextBox 9"/>
            <p:cNvSpPr txBox="1"/>
            <p:nvPr/>
          </p:nvSpPr>
          <p:spPr>
            <a:xfrm>
              <a:off x="2753227" y="1064794"/>
              <a:ext cx="3145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슬라이드</a:t>
              </a: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OHP,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라디오 등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3227" y="1464904"/>
              <a:ext cx="77508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시각매체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청각매체가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나타날 때 마다 사람들은 교육에 많은 혁신과 변화가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일어날 것을 기대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962576" y="3118372"/>
            <a:ext cx="7520007" cy="1323440"/>
            <a:chOff x="2753227" y="1064794"/>
            <a:chExt cx="7520007" cy="1323440"/>
          </a:xfrm>
        </p:grpSpPr>
        <p:sp>
          <p:nvSpPr>
            <p:cNvPr id="13" name="TextBox 12"/>
            <p:cNvSpPr txBox="1"/>
            <p:nvPr/>
          </p:nvSpPr>
          <p:spPr>
            <a:xfrm>
              <a:off x="2753227" y="1064794"/>
              <a:ext cx="7518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컴퓨터의 등장과 컴퓨터보조수업</a:t>
              </a:r>
              <a:r>
                <a:rPr kumimoji="0" lang="en-US" altLang="ko-K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(Computer-Assisted Instruction)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53227" y="1464904"/>
              <a:ext cx="75200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컴퓨터가 학습의 개인차를 고려한 최적의 수업방법을 제공해 줄 수 있는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교수매체로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주목받음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교육 분야에서 교수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학습 활동에 컴퓨터를 활용한 컴퓨터 </a:t>
              </a: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보조수업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등장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962576" y="4929496"/>
            <a:ext cx="7455887" cy="1046441"/>
            <a:chOff x="2753227" y="1064794"/>
            <a:chExt cx="7455887" cy="1046441"/>
          </a:xfrm>
        </p:grpSpPr>
        <p:sp>
          <p:nvSpPr>
            <p:cNvPr id="16" name="TextBox 15"/>
            <p:cNvSpPr txBox="1"/>
            <p:nvPr/>
          </p:nvSpPr>
          <p:spPr>
            <a:xfrm>
              <a:off x="2753227" y="1064794"/>
              <a:ext cx="5038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컴퓨터보조수업</a:t>
              </a:r>
              <a:r>
                <a:rPr lang="en-US" altLang="ko-KR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20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웹기반수업</a:t>
              </a:r>
              <a:r>
                <a:rPr lang="en-US" altLang="ko-KR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lang="ko-KR" altLang="en-US" sz="20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스마트 교육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3227" y="1464904"/>
              <a:ext cx="7455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 혹은 컴퓨터 기반의 테크놀로지를 교육에 도입해 교육의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효과성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효율성</a:t>
              </a:r>
              <a:r>
                <a:rPr lang="en-US" altLang="ko-KR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매력성</a:t>
              </a:r>
              <a:r>
                <a:rPr lang="ko-KR" altLang="en-US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증진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755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19101" y="90815"/>
            <a:ext cx="724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컴퓨터보조수업에서 소프트웨어 교육으로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614036"/>
            <a:ext cx="12192000" cy="45719"/>
          </a:xfrm>
          <a:prstGeom prst="rect">
            <a:avLst/>
          </a:prstGeom>
          <a:solidFill>
            <a:srgbClr val="8D744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527343" y="443904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인공지능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5256" y="4855935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Artificial Intelligence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964191" y="1741697"/>
            <a:ext cx="2234294" cy="223429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2005" y="443904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빅데이터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0931" y="4855935"/>
            <a:ext cx="97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14" name="타원 13"/>
          <p:cNvSpPr/>
          <p:nvPr/>
        </p:nvSpPr>
        <p:spPr>
          <a:xfrm>
            <a:off x="4978853" y="1741697"/>
            <a:ext cx="2234294" cy="22342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1252" y="4439045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사물인터넷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6808" y="4855935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993516" y="1741697"/>
            <a:ext cx="2234294" cy="223429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9018" y="2443346"/>
            <a:ext cx="102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Text&amp;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image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DABF05A-5B96-6746-909D-9E8C1EB15B2C}"/>
              </a:ext>
            </a:extLst>
          </p:cNvPr>
          <p:cNvSpPr txBox="1"/>
          <p:nvPr/>
        </p:nvSpPr>
        <p:spPr>
          <a:xfrm>
            <a:off x="2410889" y="5920798"/>
            <a:ext cx="873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소프트웨어를 실제로 개발하거나 창의적 문제 해결과정을 통해 새로운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소프트웨어를 창출해 낼 수 있는 소프트웨어 교육의 중요성이 새롭게 대두되고 있다</a:t>
            </a:r>
            <a:r>
              <a:rPr lang="en-US" altLang="ko-KR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김현철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2017;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정영석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2017)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CB4C99B-6EB5-DC4B-ACAA-B567400DFC12}"/>
              </a:ext>
            </a:extLst>
          </p:cNvPr>
          <p:cNvSpPr txBox="1"/>
          <p:nvPr/>
        </p:nvSpPr>
        <p:spPr>
          <a:xfrm>
            <a:off x="2401865" y="5534686"/>
            <a:ext cx="515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새로운 역량을 갖춘 인재양성의 필요성 강조</a:t>
            </a:r>
          </a:p>
        </p:txBody>
      </p:sp>
    </p:spTree>
    <p:extLst>
      <p:ext uri="{BB962C8B-B14F-4D97-AF65-F5344CB8AC3E}">
        <p14:creationId xmlns:p14="http://schemas.microsoft.com/office/powerpoint/2010/main" xmlns="" val="232573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293854" y="1696415"/>
            <a:ext cx="3230373" cy="1129024"/>
            <a:chOff x="7150854" y="1912038"/>
            <a:chExt cx="3230373" cy="1129024"/>
          </a:xfrm>
        </p:grpSpPr>
        <p:sp>
          <p:nvSpPr>
            <p:cNvPr id="9" name="TextBox 8"/>
            <p:cNvSpPr txBox="1"/>
            <p:nvPr/>
          </p:nvSpPr>
          <p:spPr>
            <a:xfrm>
              <a:off x="7150854" y="191203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2015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개정 교육과정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0855" y="2210065"/>
              <a:ext cx="3230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초등학교에서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교육 기초 소양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중학교 정보 교과목 필수로 전환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고등학교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정보교과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일반선택 전환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269810" y="4450420"/>
            <a:ext cx="3756156" cy="1129024"/>
            <a:chOff x="7126810" y="1912038"/>
            <a:chExt cx="3756156" cy="1129024"/>
          </a:xfrm>
        </p:grpSpPr>
        <p:sp>
          <p:nvSpPr>
            <p:cNvPr id="22" name="TextBox 21"/>
            <p:cNvSpPr txBox="1"/>
            <p:nvPr/>
          </p:nvSpPr>
          <p:spPr>
            <a:xfrm>
              <a:off x="7150854" y="1912038"/>
              <a:ext cx="2980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교사연수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시범수업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설명회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6810" y="2210065"/>
              <a:ext cx="37561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년도 전국 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1,641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개 초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중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고교가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교사연수와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시범수업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학부모 설명회 등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다양한 형태의 </a:t>
              </a:r>
              <a:r>
                <a:rPr lang="en-US" altLang="ko-KR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교육 프로그램 운영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26295" y="1696415"/>
            <a:ext cx="3377848" cy="882802"/>
            <a:chOff x="-565076" y="2084780"/>
            <a:chExt cx="3377848" cy="882802"/>
          </a:xfrm>
        </p:grpSpPr>
        <p:sp>
          <p:nvSpPr>
            <p:cNvPr id="25" name="TextBox 24"/>
            <p:cNvSpPr txBox="1"/>
            <p:nvPr/>
          </p:nvSpPr>
          <p:spPr>
            <a:xfrm>
              <a:off x="-327415" y="2084780"/>
              <a:ext cx="3134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2015</a:t>
              </a: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년 소프트웨어 운영지침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565076" y="2382807"/>
              <a:ext cx="3377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미래창조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과학부와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함께 </a:t>
              </a: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소프트웨어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활성화 기본계획을 발표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212797" y="4450420"/>
            <a:ext cx="2685351" cy="882802"/>
            <a:chOff x="121426" y="4204165"/>
            <a:chExt cx="2685351" cy="882802"/>
          </a:xfrm>
        </p:grpSpPr>
        <p:sp>
          <p:nvSpPr>
            <p:cNvPr id="28" name="TextBox 27"/>
            <p:cNvSpPr txBox="1"/>
            <p:nvPr/>
          </p:nvSpPr>
          <p:spPr>
            <a:xfrm>
              <a:off x="121426" y="4204165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연구학교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선도학교 운영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3330" y="4502192"/>
              <a:ext cx="2523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Presentation, Infographic,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Motion graphic Design.</a:t>
              </a:r>
            </a:p>
          </p:txBody>
        </p:sp>
      </p:grpSp>
      <p:sp>
        <p:nvSpPr>
          <p:cNvPr id="18" name="타원 17"/>
          <p:cNvSpPr/>
          <p:nvPr/>
        </p:nvSpPr>
        <p:spPr>
          <a:xfrm>
            <a:off x="4428913" y="1965339"/>
            <a:ext cx="3334174" cy="3334172"/>
          </a:xfrm>
          <a:prstGeom prst="ellipse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50280" y="1965339"/>
            <a:ext cx="91440" cy="334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 rot="16200000">
            <a:off x="6055783" y="1959836"/>
            <a:ext cx="91440" cy="334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8266" y="41761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연수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0490" y="27019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교육과정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7949" y="41602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연구학교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36899" y="269808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교육부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809247" y="3345672"/>
            <a:ext cx="573506" cy="5735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419100" y="90814"/>
            <a:ext cx="724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컴퓨터보조수업에서 소프트웨어 교육으로</a:t>
            </a:r>
          </a:p>
        </p:txBody>
      </p:sp>
    </p:spTree>
    <p:extLst>
      <p:ext uri="{BB962C8B-B14F-4D97-AF65-F5344CB8AC3E}">
        <p14:creationId xmlns:p14="http://schemas.microsoft.com/office/powerpoint/2010/main" xmlns="" val="283820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578184" y="4326117"/>
            <a:ext cx="2387193" cy="1063220"/>
            <a:chOff x="414583" y="4156840"/>
            <a:chExt cx="2387193" cy="1063220"/>
          </a:xfrm>
        </p:grpSpPr>
        <p:sp>
          <p:nvSpPr>
            <p:cNvPr id="9" name="TextBox 8"/>
            <p:cNvSpPr txBox="1"/>
            <p:nvPr/>
          </p:nvSpPr>
          <p:spPr>
            <a:xfrm>
              <a:off x="414583" y="4156840"/>
              <a:ext cx="2387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SW</a:t>
              </a:r>
              <a:r>
                <a:rPr lang="ko-KR" altLang="en-US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교육 여건</a:t>
              </a:r>
              <a:r>
                <a:rPr lang="en-US" altLang="ko-KR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,</a:t>
              </a:r>
              <a:r>
                <a:rPr lang="ko-KR" altLang="en-US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기반 부족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674" y="4573729"/>
              <a:ext cx="2291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교육을 위한 적절한 </a:t>
              </a:r>
              <a:r>
                <a:rPr lang="en-US" altLang="ko-KR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부재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교수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학습 모형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방법 </a:t>
              </a:r>
              <a:r>
                <a:rPr kumimoji="0" lang="ko-KR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연구부족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교육 인력의 한계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1830388" y="1917457"/>
            <a:ext cx="1882774" cy="18827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119742" y="4326117"/>
            <a:ext cx="1736374" cy="1063220"/>
            <a:chOff x="739991" y="4156840"/>
            <a:chExt cx="1736374" cy="1063220"/>
          </a:xfrm>
        </p:grpSpPr>
        <p:sp>
          <p:nvSpPr>
            <p:cNvPr id="40" name="TextBox 39"/>
            <p:cNvSpPr txBox="1"/>
            <p:nvPr/>
          </p:nvSpPr>
          <p:spPr>
            <a:xfrm>
              <a:off x="739991" y="4156840"/>
              <a:ext cx="1736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코딩 사교육 열풍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648" y="4573729"/>
              <a:ext cx="1459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컴퓨터적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사고나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문제해결력이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아닌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단순한 코딩 지도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4046538" y="1917457"/>
            <a:ext cx="1882774" cy="1882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6200436" y="4326117"/>
            <a:ext cx="2007281" cy="1063220"/>
            <a:chOff x="604535" y="4156840"/>
            <a:chExt cx="2007281" cy="1063220"/>
          </a:xfrm>
        </p:grpSpPr>
        <p:sp>
          <p:nvSpPr>
            <p:cNvPr id="47" name="TextBox 46"/>
            <p:cNvSpPr txBox="1"/>
            <p:nvPr/>
          </p:nvSpPr>
          <p:spPr>
            <a:xfrm>
              <a:off x="1105471" y="415684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교육공학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535" y="4573729"/>
              <a:ext cx="2007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소프트웨어 교육에 관한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논의나 연구가 체계적으로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이루어지고 있지 않은 상황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6262688" y="1917457"/>
            <a:ext cx="1882774" cy="18827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8164114" y="4326117"/>
            <a:ext cx="2512226" cy="1247886"/>
            <a:chOff x="352063" y="4156840"/>
            <a:chExt cx="2512226" cy="1247886"/>
          </a:xfrm>
        </p:grpSpPr>
        <p:sp>
          <p:nvSpPr>
            <p:cNvPr id="54" name="TextBox 53"/>
            <p:cNvSpPr txBox="1"/>
            <p:nvPr/>
          </p:nvSpPr>
          <p:spPr>
            <a:xfrm>
              <a:off x="768844" y="4156840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컴퓨터공학 주도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2063" y="4573729"/>
              <a:ext cx="2512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컴퓨터 공학이나 컴퓨터교육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전공자들이 주도하고 있어</a:t>
              </a:r>
              <a:r>
                <a:rPr lang="en-US" altLang="ko-KR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교육학적 관점에서 연구 및 적용이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충분히 이루어지지 못함</a:t>
              </a:r>
              <a:r>
                <a:rPr lang="en-US" altLang="ko-KR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ko-KR" altLang="en-US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8478838" y="1917457"/>
            <a:ext cx="1882774" cy="188277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-1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419100" y="90814"/>
            <a:ext cx="724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컴퓨터보조수업에서 소프트웨어 교육으로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BF1349-57BD-E648-8FD2-821F79091D66}"/>
              </a:ext>
            </a:extLst>
          </p:cNvPr>
          <p:cNvSpPr txBox="1"/>
          <p:nvPr/>
        </p:nvSpPr>
        <p:spPr>
          <a:xfrm>
            <a:off x="1782401" y="11915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문제점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14FD36-1B84-B945-A0C9-F47ABEB3CE11}"/>
              </a:ext>
            </a:extLst>
          </p:cNvPr>
          <p:cNvSpPr txBox="1"/>
          <p:nvPr/>
        </p:nvSpPr>
        <p:spPr>
          <a:xfrm>
            <a:off x="2970784" y="5652338"/>
            <a:ext cx="6250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미래 사회를 대비하기 위한 바람직하고 보다 발전적인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소프트웨어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교육에 어려움을 겪을 수 있다</a:t>
            </a: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78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181125"/>
            <a:ext cx="885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Chap.2 </a:t>
            </a:r>
            <a: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6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소프트웨어 교육과 </a:t>
            </a:r>
            <a:r>
              <a:rPr lang="ko-KR" altLang="en-US" sz="4000" spc="-150" dirty="0" err="1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컴퓨터적</a:t>
            </a:r>
            <a:r>
              <a:rPr lang="ko-KR" altLang="en-US" sz="4000" spc="-150" dirty="0">
                <a:ln w="3175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62000" y="5543260"/>
            <a:ext cx="5796000" cy="45719"/>
          </a:xfrm>
          <a:prstGeom prst="rect">
            <a:avLst/>
          </a:prstGeom>
          <a:solidFill>
            <a:srgbClr val="AB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21" y="3357198"/>
            <a:ext cx="698072" cy="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3380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513659" y="1999055"/>
            <a:ext cx="2454518" cy="882802"/>
            <a:chOff x="7126810" y="1912038"/>
            <a:chExt cx="2454518" cy="882802"/>
          </a:xfrm>
        </p:grpSpPr>
        <p:sp>
          <p:nvSpPr>
            <p:cNvPr id="9" name="TextBox 8"/>
            <p:cNvSpPr txBox="1"/>
            <p:nvPr/>
          </p:nvSpPr>
          <p:spPr>
            <a:xfrm>
              <a:off x="7126810" y="1912038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 그 자체를 지도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6810" y="2210065"/>
              <a:ext cx="1678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컴퓨터 </a:t>
              </a:r>
              <a:r>
                <a:rPr lang="ko-KR" altLang="en-US" sz="1600" kern="0" dirty="0" err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리터러시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컴퓨터 사이언스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타원 17"/>
          <p:cNvSpPr/>
          <p:nvPr/>
        </p:nvSpPr>
        <p:spPr>
          <a:xfrm>
            <a:off x="1654099" y="1706603"/>
            <a:ext cx="1713932" cy="17139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654099" y="4137160"/>
            <a:ext cx="1713932" cy="17139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513659" y="4429612"/>
            <a:ext cx="2614818" cy="636581"/>
            <a:chOff x="7126810" y="1912038"/>
            <a:chExt cx="2614818" cy="636581"/>
          </a:xfrm>
        </p:grpSpPr>
        <p:sp>
          <p:nvSpPr>
            <p:cNvPr id="22" name="TextBox 21"/>
            <p:cNvSpPr txBox="1"/>
            <p:nvPr/>
          </p:nvSpPr>
          <p:spPr>
            <a:xfrm>
              <a:off x="7126810" y="1912038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소프트웨어 자체 지도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6810" y="2210065"/>
              <a:ext cx="2614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콘텐츠나 앱 개발방법 지도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60700" y="2148071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컴퓨터에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관한 교육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0700" y="4578628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</a:t>
            </a: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에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관한 교육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7990409" y="1999055"/>
            <a:ext cx="3288080" cy="882802"/>
            <a:chOff x="7126810" y="1912038"/>
            <a:chExt cx="3288080" cy="882802"/>
          </a:xfrm>
        </p:grpSpPr>
        <p:sp>
          <p:nvSpPr>
            <p:cNvPr id="35" name="TextBox 34"/>
            <p:cNvSpPr txBox="1"/>
            <p:nvPr/>
          </p:nvSpPr>
          <p:spPr>
            <a:xfrm>
              <a:off x="7126810" y="1912038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컴퓨터를 이용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26810" y="2210065"/>
              <a:ext cx="3288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특정 학습내용을 전달하거나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교수학습 활동과 관련된 교육 수행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타원 36"/>
          <p:cNvSpPr/>
          <p:nvPr/>
        </p:nvSpPr>
        <p:spPr>
          <a:xfrm>
            <a:off x="6130849" y="1706603"/>
            <a:ext cx="1713932" cy="17139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6130849" y="4137160"/>
            <a:ext cx="1713932" cy="17139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7990409" y="4429612"/>
            <a:ext cx="3230372" cy="882802"/>
            <a:chOff x="7126810" y="1912038"/>
            <a:chExt cx="3230372" cy="882802"/>
          </a:xfrm>
        </p:grpSpPr>
        <p:sp>
          <p:nvSpPr>
            <p:cNvPr id="40" name="TextBox 39"/>
            <p:cNvSpPr txBox="1"/>
            <p:nvPr/>
          </p:nvSpPr>
          <p:spPr>
            <a:xfrm>
              <a:off x="7126810" y="1912038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교육용 소프트웨어 활용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26810" y="2210065"/>
              <a:ext cx="3230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교수</a:t>
              </a:r>
              <a:r>
                <a:rPr lang="ko-KR" altLang="en-US" sz="16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학습 활동을 수행하는 방법을</a:t>
              </a:r>
              <a:endParaRPr lang="en-US" altLang="ko-KR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가르치는 것을 뜻함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37453" y="2148071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컴퓨터를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통한 교육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7450" y="4578628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SW</a:t>
            </a:r>
            <a:r>
              <a:rPr lang="ko-KR" altLang="en-US" sz="24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를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통한 교육</a:t>
            </a:r>
            <a:endParaRPr lang="en-US" altLang="ko-KR" sz="2400" kern="0" dirty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849" y="0"/>
            <a:ext cx="12191999" cy="614035"/>
          </a:xfrm>
          <a:prstGeom prst="rect">
            <a:avLst/>
          </a:prstGeom>
          <a:solidFill>
            <a:srgbClr val="20439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419100" y="90814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소프트웨어 교육과 </a:t>
            </a:r>
            <a:r>
              <a:rPr lang="ko-KR" altLang="en-US" sz="2800" kern="0" dirty="0" err="1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컴퓨터적</a:t>
            </a:r>
            <a:r>
              <a:rPr lang="ko-KR" altLang="en-US" sz="2800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사고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D8DF3B5-ECC4-B34D-BA32-197A10D47DAF}"/>
              </a:ext>
            </a:extLst>
          </p:cNvPr>
          <p:cNvSpPr txBox="1"/>
          <p:nvPr/>
        </p:nvSpPr>
        <p:spPr>
          <a:xfrm>
            <a:off x="1654099" y="1006910"/>
            <a:ext cx="5125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1)</a:t>
            </a:r>
            <a:r>
              <a:rPr lang="ko-KR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컴퓨터의 교육적 활용과 소프트웨어 교육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C3B6417-B901-0A43-B980-62AC0E7220E0}"/>
              </a:ext>
            </a:extLst>
          </p:cNvPr>
          <p:cNvSpPr txBox="1"/>
          <p:nvPr/>
        </p:nvSpPr>
        <p:spPr>
          <a:xfrm>
            <a:off x="2885281" y="1349835"/>
            <a:ext cx="3871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Stevens(1981),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Ragsdale(1982)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컴퓨터의 교육적 활용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아래쪽 화살표[D] 1">
            <a:extLst>
              <a:ext uri="{FF2B5EF4-FFF2-40B4-BE49-F238E27FC236}">
                <a16:creationId xmlns:a16="http://schemas.microsoft.com/office/drawing/2014/main" xmlns="" id="{E3B96FDF-2BCD-C247-B96B-F06A00E657D9}"/>
              </a:ext>
            </a:extLst>
          </p:cNvPr>
          <p:cNvSpPr/>
          <p:nvPr/>
        </p:nvSpPr>
        <p:spPr>
          <a:xfrm>
            <a:off x="2387102" y="3528582"/>
            <a:ext cx="247925" cy="500528"/>
          </a:xfrm>
          <a:prstGeom prst="downArrow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0" name="아래쪽 화살표[D] 29">
            <a:extLst>
              <a:ext uri="{FF2B5EF4-FFF2-40B4-BE49-F238E27FC236}">
                <a16:creationId xmlns:a16="http://schemas.microsoft.com/office/drawing/2014/main" xmlns="" id="{B05E6CA9-2EE0-9549-A454-38DDAD76BE45}"/>
              </a:ext>
            </a:extLst>
          </p:cNvPr>
          <p:cNvSpPr/>
          <p:nvPr/>
        </p:nvSpPr>
        <p:spPr>
          <a:xfrm>
            <a:off x="6863852" y="3528582"/>
            <a:ext cx="247925" cy="500528"/>
          </a:xfrm>
          <a:prstGeom prst="downArrow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305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2176</Words>
  <Application>Microsoft Macintosh PowerPoint</Application>
  <PresentationFormat>사용자 지정</PresentationFormat>
  <Paragraphs>484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굴림</vt:lpstr>
      <vt:lpstr>Arial</vt:lpstr>
      <vt:lpstr>나눔고딕 ExtraBold</vt:lpstr>
      <vt:lpstr>나눔고딕</vt:lpstr>
      <vt:lpstr>맑은 고딕</vt:lpstr>
      <vt:lpstr>Calibri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 sj</dc:creator>
  <cp:lastModifiedBy>toll's home</cp:lastModifiedBy>
  <cp:revision>393</cp:revision>
  <dcterms:created xsi:type="dcterms:W3CDTF">2014-12-18T04:01:36Z</dcterms:created>
  <dcterms:modified xsi:type="dcterms:W3CDTF">2019-03-24T16:57:45Z</dcterms:modified>
</cp:coreProperties>
</file>